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7"/>
  </p:notesMasterIdLst>
  <p:handoutMasterIdLst>
    <p:handoutMasterId r:id="rId38"/>
  </p:handoutMasterIdLst>
  <p:sldIdLst>
    <p:sldId id="256" r:id="rId2"/>
    <p:sldId id="304" r:id="rId3"/>
    <p:sldId id="292" r:id="rId4"/>
    <p:sldId id="278" r:id="rId5"/>
    <p:sldId id="258" r:id="rId6"/>
    <p:sldId id="259" r:id="rId7"/>
    <p:sldId id="272" r:id="rId8"/>
    <p:sldId id="303" r:id="rId9"/>
    <p:sldId id="257" r:id="rId10"/>
    <p:sldId id="300" r:id="rId11"/>
    <p:sldId id="302" r:id="rId12"/>
    <p:sldId id="308" r:id="rId13"/>
    <p:sldId id="323" r:id="rId14"/>
    <p:sldId id="309" r:id="rId15"/>
    <p:sldId id="317" r:id="rId16"/>
    <p:sldId id="310" r:id="rId17"/>
    <p:sldId id="283" r:id="rId18"/>
    <p:sldId id="290" r:id="rId19"/>
    <p:sldId id="319" r:id="rId20"/>
    <p:sldId id="321" r:id="rId21"/>
    <p:sldId id="322" r:id="rId22"/>
    <p:sldId id="320" r:id="rId23"/>
    <p:sldId id="312" r:id="rId24"/>
    <p:sldId id="285" r:id="rId25"/>
    <p:sldId id="288" r:id="rId26"/>
    <p:sldId id="314" r:id="rId27"/>
    <p:sldId id="315" r:id="rId28"/>
    <p:sldId id="261" r:id="rId29"/>
    <p:sldId id="301" r:id="rId30"/>
    <p:sldId id="263" r:id="rId31"/>
    <p:sldId id="275" r:id="rId32"/>
    <p:sldId id="318" r:id="rId33"/>
    <p:sldId id="305" r:id="rId34"/>
    <p:sldId id="268" r:id="rId35"/>
    <p:sldId id="264" r:id="rId36"/>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ot" initials="r" lastIdx="1" clrIdx="0"/>
  <p:cmAuthor id="1" name="Galina Gorborukova" initials="GG" lastIdx="1" clrIdx="1"/>
  <p:cmAuthor id="2" name="user" initials="u"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8561" autoAdjust="0"/>
  </p:normalViewPr>
  <p:slideViewPr>
    <p:cSldViewPr>
      <p:cViewPr>
        <p:scale>
          <a:sx n="90" d="100"/>
          <a:sy n="90" d="100"/>
        </p:scale>
        <p:origin x="-2244" y="-654"/>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1-06T10:59:10.827" idx="1">
    <p:pos x="5388" y="1544"/>
    <p:text>fall 2015?</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1988" tIns="45993" rIns="91988" bIns="45993" rtlCol="0"/>
          <a:lstStyle>
            <a:lvl1pPr algn="l">
              <a:defRPr sz="1200"/>
            </a:lvl1pPr>
          </a:lstStyle>
          <a:p>
            <a:endParaRPr lang="ru-RU"/>
          </a:p>
        </p:txBody>
      </p:sp>
      <p:sp>
        <p:nvSpPr>
          <p:cNvPr id="3" name="Date Placeholder 2"/>
          <p:cNvSpPr>
            <a:spLocks noGrp="1"/>
          </p:cNvSpPr>
          <p:nvPr>
            <p:ph type="dt" sz="quarter" idx="1"/>
          </p:nvPr>
        </p:nvSpPr>
        <p:spPr>
          <a:xfrm>
            <a:off x="3883893" y="0"/>
            <a:ext cx="2972498" cy="497126"/>
          </a:xfrm>
          <a:prstGeom prst="rect">
            <a:avLst/>
          </a:prstGeom>
        </p:spPr>
        <p:txBody>
          <a:bodyPr vert="horz" lIns="91988" tIns="45993" rIns="91988" bIns="45993" rtlCol="0"/>
          <a:lstStyle>
            <a:lvl1pPr algn="r">
              <a:defRPr sz="1200"/>
            </a:lvl1pPr>
          </a:lstStyle>
          <a:p>
            <a:fld id="{2BCBDBFB-4DAC-4BD5-B32E-F854857B92A6}" type="datetimeFigureOut">
              <a:rPr lang="ru-RU" smtClean="0"/>
              <a:t>18.11.2019</a:t>
            </a:fld>
            <a:endParaRPr lang="ru-RU"/>
          </a:p>
        </p:txBody>
      </p:sp>
      <p:sp>
        <p:nvSpPr>
          <p:cNvPr id="4" name="Footer Placeholder 3"/>
          <p:cNvSpPr>
            <a:spLocks noGrp="1"/>
          </p:cNvSpPr>
          <p:nvPr>
            <p:ph type="ftr" sz="quarter" idx="2"/>
          </p:nvPr>
        </p:nvSpPr>
        <p:spPr>
          <a:xfrm>
            <a:off x="0" y="9448563"/>
            <a:ext cx="2972498" cy="497125"/>
          </a:xfrm>
          <a:prstGeom prst="rect">
            <a:avLst/>
          </a:prstGeom>
        </p:spPr>
        <p:txBody>
          <a:bodyPr vert="horz" lIns="91988" tIns="45993" rIns="91988" bIns="45993" rtlCol="0" anchor="b"/>
          <a:lstStyle>
            <a:lvl1pPr algn="l">
              <a:defRPr sz="1200"/>
            </a:lvl1pPr>
          </a:lstStyle>
          <a:p>
            <a:endParaRPr lang="ru-RU"/>
          </a:p>
        </p:txBody>
      </p:sp>
      <p:sp>
        <p:nvSpPr>
          <p:cNvPr id="5" name="Slide Number Placeholder 4"/>
          <p:cNvSpPr>
            <a:spLocks noGrp="1"/>
          </p:cNvSpPr>
          <p:nvPr>
            <p:ph type="sldNum" sz="quarter" idx="3"/>
          </p:nvPr>
        </p:nvSpPr>
        <p:spPr>
          <a:xfrm>
            <a:off x="3883893" y="9448563"/>
            <a:ext cx="2972498" cy="497125"/>
          </a:xfrm>
          <a:prstGeom prst="rect">
            <a:avLst/>
          </a:prstGeom>
        </p:spPr>
        <p:txBody>
          <a:bodyPr vert="horz" lIns="91988" tIns="45993" rIns="91988" bIns="45993" rtlCol="0" anchor="b"/>
          <a:lstStyle>
            <a:lvl1pPr algn="r">
              <a:defRPr sz="1200"/>
            </a:lvl1pPr>
          </a:lstStyle>
          <a:p>
            <a:fld id="{A5B85762-7889-4E6C-B51A-1531B21629E3}" type="slidenum">
              <a:rPr lang="ru-RU" smtClean="0"/>
              <a:t>‹#›</a:t>
            </a:fld>
            <a:endParaRPr lang="ru-RU"/>
          </a:p>
        </p:txBody>
      </p:sp>
    </p:spTree>
    <p:extLst>
      <p:ext uri="{BB962C8B-B14F-4D97-AF65-F5344CB8AC3E}">
        <p14:creationId xmlns:p14="http://schemas.microsoft.com/office/powerpoint/2010/main" val="593018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1988" tIns="45993" rIns="91988" bIns="45993" rtlCol="0"/>
          <a:lstStyle>
            <a:lvl1pPr algn="l">
              <a:defRPr sz="1200"/>
            </a:lvl1pPr>
          </a:lstStyle>
          <a:p>
            <a:endParaRPr lang="ru-RU"/>
          </a:p>
        </p:txBody>
      </p:sp>
      <p:sp>
        <p:nvSpPr>
          <p:cNvPr id="3" name="Date Placeholder 2"/>
          <p:cNvSpPr>
            <a:spLocks noGrp="1"/>
          </p:cNvSpPr>
          <p:nvPr>
            <p:ph type="dt" idx="1"/>
          </p:nvPr>
        </p:nvSpPr>
        <p:spPr>
          <a:xfrm>
            <a:off x="3883893" y="0"/>
            <a:ext cx="2972498" cy="497126"/>
          </a:xfrm>
          <a:prstGeom prst="rect">
            <a:avLst/>
          </a:prstGeom>
        </p:spPr>
        <p:txBody>
          <a:bodyPr vert="horz" lIns="91988" tIns="45993" rIns="91988" bIns="45993" rtlCol="0"/>
          <a:lstStyle>
            <a:lvl1pPr algn="r">
              <a:defRPr sz="1200"/>
            </a:lvl1pPr>
          </a:lstStyle>
          <a:p>
            <a:fld id="{AB4889F5-0A46-4ED4-BD6F-642E5B0AB29B}" type="datetimeFigureOut">
              <a:rPr lang="ru-RU" smtClean="0"/>
              <a:t>18.11.2019</a:t>
            </a:fld>
            <a:endParaRPr lang="ru-RU"/>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988" tIns="45993" rIns="91988" bIns="45993" rtlCol="0" anchor="ctr"/>
          <a:lstStyle/>
          <a:p>
            <a:endParaRPr lang="ru-RU"/>
          </a:p>
        </p:txBody>
      </p:sp>
      <p:sp>
        <p:nvSpPr>
          <p:cNvPr id="5" name="Notes Placeholder 4"/>
          <p:cNvSpPr>
            <a:spLocks noGrp="1"/>
          </p:cNvSpPr>
          <p:nvPr>
            <p:ph type="body" sz="quarter" idx="3"/>
          </p:nvPr>
        </p:nvSpPr>
        <p:spPr>
          <a:xfrm>
            <a:off x="685962" y="4725076"/>
            <a:ext cx="5486078" cy="4475718"/>
          </a:xfrm>
          <a:prstGeom prst="rect">
            <a:avLst/>
          </a:prstGeom>
        </p:spPr>
        <p:txBody>
          <a:bodyPr vert="horz" lIns="91988" tIns="45993" rIns="91988" bIns="459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48563"/>
            <a:ext cx="2972498" cy="497125"/>
          </a:xfrm>
          <a:prstGeom prst="rect">
            <a:avLst/>
          </a:prstGeom>
        </p:spPr>
        <p:txBody>
          <a:bodyPr vert="horz" lIns="91988" tIns="45993" rIns="91988" bIns="45993" rtlCol="0" anchor="b"/>
          <a:lstStyle>
            <a:lvl1pPr algn="l">
              <a:defRPr sz="1200"/>
            </a:lvl1pPr>
          </a:lstStyle>
          <a:p>
            <a:endParaRPr lang="ru-RU"/>
          </a:p>
        </p:txBody>
      </p:sp>
      <p:sp>
        <p:nvSpPr>
          <p:cNvPr id="7" name="Slide Number Placeholder 6"/>
          <p:cNvSpPr>
            <a:spLocks noGrp="1"/>
          </p:cNvSpPr>
          <p:nvPr>
            <p:ph type="sldNum" sz="quarter" idx="5"/>
          </p:nvPr>
        </p:nvSpPr>
        <p:spPr>
          <a:xfrm>
            <a:off x="3883893" y="9448563"/>
            <a:ext cx="2972498" cy="497125"/>
          </a:xfrm>
          <a:prstGeom prst="rect">
            <a:avLst/>
          </a:prstGeom>
        </p:spPr>
        <p:txBody>
          <a:bodyPr vert="horz" lIns="91988" tIns="45993" rIns="91988" bIns="45993" rtlCol="0" anchor="b"/>
          <a:lstStyle>
            <a:lvl1pPr algn="r">
              <a:defRPr sz="1200"/>
            </a:lvl1pPr>
          </a:lstStyle>
          <a:p>
            <a:fld id="{2C85F0DF-20D2-4926-957D-58D5FC1F0D77}" type="slidenum">
              <a:rPr lang="ru-RU" smtClean="0"/>
              <a:t>‹#›</a:t>
            </a:fld>
            <a:endParaRPr lang="ru-RU"/>
          </a:p>
        </p:txBody>
      </p:sp>
    </p:spTree>
    <p:extLst>
      <p:ext uri="{BB962C8B-B14F-4D97-AF65-F5344CB8AC3E}">
        <p14:creationId xmlns:p14="http://schemas.microsoft.com/office/powerpoint/2010/main" val="190938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1</a:t>
            </a:fld>
            <a:endParaRPr lang="ru-RU"/>
          </a:p>
        </p:txBody>
      </p:sp>
    </p:spTree>
    <p:extLst>
      <p:ext uri="{BB962C8B-B14F-4D97-AF65-F5344CB8AC3E}">
        <p14:creationId xmlns:p14="http://schemas.microsoft.com/office/powerpoint/2010/main" val="110503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5</a:t>
            </a:fld>
            <a:endParaRPr lang="ru-RU"/>
          </a:p>
        </p:txBody>
      </p:sp>
    </p:spTree>
    <p:extLst>
      <p:ext uri="{BB962C8B-B14F-4D97-AF65-F5344CB8AC3E}">
        <p14:creationId xmlns:p14="http://schemas.microsoft.com/office/powerpoint/2010/main" val="19152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fall 2012 students were preregistered</a:t>
            </a:r>
            <a:r>
              <a:rPr lang="en-US" baseline="0" dirty="0" smtClean="0"/>
              <a:t> for FYS and major classes.</a:t>
            </a:r>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9</a:t>
            </a:fld>
            <a:endParaRPr lang="ru-RU"/>
          </a:p>
        </p:txBody>
      </p:sp>
    </p:spTree>
    <p:extLst>
      <p:ext uri="{BB962C8B-B14F-4D97-AF65-F5344CB8AC3E}">
        <p14:creationId xmlns:p14="http://schemas.microsoft.com/office/powerpoint/2010/main" val="279898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Palatino Linotype" pitchFamily="18" charset="0"/>
              </a:defRPr>
            </a:lvl1pPr>
            <a:lvl2pPr marL="742941" indent="-285747" eaLnBrk="0" hangingPunct="0">
              <a:defRPr>
                <a:solidFill>
                  <a:schemeClr val="tx1"/>
                </a:solidFill>
                <a:latin typeface="Palatino Linotype" pitchFamily="18" charset="0"/>
              </a:defRPr>
            </a:lvl2pPr>
            <a:lvl3pPr marL="1142987" indent="-228597" eaLnBrk="0" hangingPunct="0">
              <a:defRPr>
                <a:solidFill>
                  <a:schemeClr val="tx1"/>
                </a:solidFill>
                <a:latin typeface="Palatino Linotype" pitchFamily="18" charset="0"/>
              </a:defRPr>
            </a:lvl3pPr>
            <a:lvl4pPr marL="1600180" indent="-228597" eaLnBrk="0" hangingPunct="0">
              <a:defRPr>
                <a:solidFill>
                  <a:schemeClr val="tx1"/>
                </a:solidFill>
                <a:latin typeface="Palatino Linotype" pitchFamily="18" charset="0"/>
              </a:defRPr>
            </a:lvl4pPr>
            <a:lvl5pPr marL="2057375" indent="-228597" eaLnBrk="0" hangingPunct="0">
              <a:defRPr>
                <a:solidFill>
                  <a:schemeClr val="tx1"/>
                </a:solidFill>
                <a:latin typeface="Palatino Linotype" pitchFamily="18" charset="0"/>
              </a:defRPr>
            </a:lvl5pPr>
            <a:lvl6pPr marL="2514569" indent="-228597" eaLnBrk="0" fontAlgn="base" hangingPunct="0">
              <a:spcBef>
                <a:spcPct val="0"/>
              </a:spcBef>
              <a:spcAft>
                <a:spcPct val="0"/>
              </a:spcAft>
              <a:defRPr>
                <a:solidFill>
                  <a:schemeClr val="tx1"/>
                </a:solidFill>
                <a:latin typeface="Palatino Linotype" pitchFamily="18" charset="0"/>
              </a:defRPr>
            </a:lvl6pPr>
            <a:lvl7pPr marL="2971764" indent="-228597" eaLnBrk="0" fontAlgn="base" hangingPunct="0">
              <a:spcBef>
                <a:spcPct val="0"/>
              </a:spcBef>
              <a:spcAft>
                <a:spcPct val="0"/>
              </a:spcAft>
              <a:defRPr>
                <a:solidFill>
                  <a:schemeClr val="tx1"/>
                </a:solidFill>
                <a:latin typeface="Palatino Linotype" pitchFamily="18" charset="0"/>
              </a:defRPr>
            </a:lvl7pPr>
            <a:lvl8pPr marL="3428958" indent="-228597" eaLnBrk="0" fontAlgn="base" hangingPunct="0">
              <a:spcBef>
                <a:spcPct val="0"/>
              </a:spcBef>
              <a:spcAft>
                <a:spcPct val="0"/>
              </a:spcAft>
              <a:defRPr>
                <a:solidFill>
                  <a:schemeClr val="tx1"/>
                </a:solidFill>
                <a:latin typeface="Palatino Linotype" pitchFamily="18" charset="0"/>
              </a:defRPr>
            </a:lvl8pPr>
            <a:lvl9pPr marL="3886152" indent="-228597" eaLnBrk="0" fontAlgn="base" hangingPunct="0">
              <a:spcBef>
                <a:spcPct val="0"/>
              </a:spcBef>
              <a:spcAft>
                <a:spcPct val="0"/>
              </a:spcAft>
              <a:defRPr>
                <a:solidFill>
                  <a:schemeClr val="tx1"/>
                </a:solidFill>
                <a:latin typeface="Palatino Linotype" pitchFamily="18" charset="0"/>
              </a:defRPr>
            </a:lvl9pPr>
          </a:lstStyle>
          <a:p>
            <a:pPr eaLnBrk="1" hangingPunct="1"/>
            <a:fld id="{60E2F4B4-DC6E-4655-B826-6D13AAD66821}" type="slidenum">
              <a:rPr lang="ru-RU" smtClean="0"/>
              <a:pPr eaLnBrk="1" hangingPunct="1"/>
              <a:t>16</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Palatino Linotype" pitchFamily="18" charset="0"/>
              </a:defRPr>
            </a:lvl1pPr>
            <a:lvl2pPr marL="742941" indent="-285747" eaLnBrk="0" hangingPunct="0">
              <a:defRPr>
                <a:solidFill>
                  <a:schemeClr val="tx1"/>
                </a:solidFill>
                <a:latin typeface="Palatino Linotype" pitchFamily="18" charset="0"/>
              </a:defRPr>
            </a:lvl2pPr>
            <a:lvl3pPr marL="1142987" indent="-228597" eaLnBrk="0" hangingPunct="0">
              <a:defRPr>
                <a:solidFill>
                  <a:schemeClr val="tx1"/>
                </a:solidFill>
                <a:latin typeface="Palatino Linotype" pitchFamily="18" charset="0"/>
              </a:defRPr>
            </a:lvl3pPr>
            <a:lvl4pPr marL="1600180" indent="-228597" eaLnBrk="0" hangingPunct="0">
              <a:defRPr>
                <a:solidFill>
                  <a:schemeClr val="tx1"/>
                </a:solidFill>
                <a:latin typeface="Palatino Linotype" pitchFamily="18" charset="0"/>
              </a:defRPr>
            </a:lvl4pPr>
            <a:lvl5pPr marL="2057375" indent="-228597" eaLnBrk="0" hangingPunct="0">
              <a:defRPr>
                <a:solidFill>
                  <a:schemeClr val="tx1"/>
                </a:solidFill>
                <a:latin typeface="Palatino Linotype" pitchFamily="18" charset="0"/>
              </a:defRPr>
            </a:lvl5pPr>
            <a:lvl6pPr marL="2514569" indent="-228597" eaLnBrk="0" fontAlgn="base" hangingPunct="0">
              <a:spcBef>
                <a:spcPct val="0"/>
              </a:spcBef>
              <a:spcAft>
                <a:spcPct val="0"/>
              </a:spcAft>
              <a:defRPr>
                <a:solidFill>
                  <a:schemeClr val="tx1"/>
                </a:solidFill>
                <a:latin typeface="Palatino Linotype" pitchFamily="18" charset="0"/>
              </a:defRPr>
            </a:lvl6pPr>
            <a:lvl7pPr marL="2971764" indent="-228597" eaLnBrk="0" fontAlgn="base" hangingPunct="0">
              <a:spcBef>
                <a:spcPct val="0"/>
              </a:spcBef>
              <a:spcAft>
                <a:spcPct val="0"/>
              </a:spcAft>
              <a:defRPr>
                <a:solidFill>
                  <a:schemeClr val="tx1"/>
                </a:solidFill>
                <a:latin typeface="Palatino Linotype" pitchFamily="18" charset="0"/>
              </a:defRPr>
            </a:lvl7pPr>
            <a:lvl8pPr marL="3428958" indent="-228597" eaLnBrk="0" fontAlgn="base" hangingPunct="0">
              <a:spcBef>
                <a:spcPct val="0"/>
              </a:spcBef>
              <a:spcAft>
                <a:spcPct val="0"/>
              </a:spcAft>
              <a:defRPr>
                <a:solidFill>
                  <a:schemeClr val="tx1"/>
                </a:solidFill>
                <a:latin typeface="Palatino Linotype" pitchFamily="18" charset="0"/>
              </a:defRPr>
            </a:lvl8pPr>
            <a:lvl9pPr marL="3886152" indent="-228597" eaLnBrk="0" fontAlgn="base" hangingPunct="0">
              <a:spcBef>
                <a:spcPct val="0"/>
              </a:spcBef>
              <a:spcAft>
                <a:spcPct val="0"/>
              </a:spcAft>
              <a:defRPr>
                <a:solidFill>
                  <a:schemeClr val="tx1"/>
                </a:solidFill>
                <a:latin typeface="Palatino Linotype" pitchFamily="18" charset="0"/>
              </a:defRPr>
            </a:lvl9pPr>
          </a:lstStyle>
          <a:p>
            <a:pPr eaLnBrk="1" hangingPunct="1"/>
            <a:fld id="{B0C42CDC-B56D-4660-AA6C-80DC29407DFB}" type="slidenum">
              <a:rPr lang="ru-RU" smtClean="0"/>
              <a:pPr eaLnBrk="1" hangingPunct="1"/>
              <a:t>27</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18.11.2019</a:t>
            </a:fld>
            <a:endParaRPr lang="ru-RU"/>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ru-RU"/>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2DE25FE-8902-44E9-BD59-E4CCB8E2E6BB}" type="slidenum">
              <a:rPr lang="ru-RU" smtClean="0"/>
              <a:t>‹#›</a:t>
            </a:fld>
            <a:endParaRPr lang="ru-RU"/>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18.11.2019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18.11.2019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096000" y="6356350"/>
            <a:ext cx="762000" cy="365125"/>
          </a:xfrm>
        </p:spPr>
        <p:txBody>
          <a:bodyPr/>
          <a:lstStyle/>
          <a:p>
            <a:fld id="{72DE25FE-8902-44E9-BD59-E4CCB8E2E6BB}" type="slidenum">
              <a:rPr lang="ru-RU" smtClean="0"/>
              <a:t>‹#›</a:t>
            </a:fld>
            <a:endParaRPr lang="ru-RU"/>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18.11.2019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2FB1F-3C29-4951-A9AB-7E37F6182F26}" type="datetimeFigureOut">
              <a:rPr lang="ru-RU" smtClean="0"/>
              <a:t>18.11.2019</a:t>
            </a:fld>
            <a:endParaRPr lang="ru-RU"/>
          </a:p>
        </p:txBody>
      </p:sp>
      <p:sp>
        <p:nvSpPr>
          <p:cNvPr id="5" name="Footer Placeholder 4"/>
          <p:cNvSpPr>
            <a:spLocks noGrp="1"/>
          </p:cNvSpPr>
          <p:nvPr>
            <p:ph type="ftr" sz="quarter" idx="11"/>
          </p:nvPr>
        </p:nvSpPr>
        <p:spPr>
          <a:xfrm>
            <a:off x="5791200" y="6356350"/>
            <a:ext cx="2895600" cy="365125"/>
          </a:xfrm>
        </p:spPr>
        <p:txBody>
          <a:bodyPr/>
          <a:lstStyle/>
          <a:p>
            <a:endParaRPr lang="ru-RU"/>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2DE25FE-8902-44E9-BD59-E4CCB8E2E6BB}" type="slidenum">
              <a:rPr lang="ru-RU" smtClean="0"/>
              <a:t>‹#›</a:t>
            </a:fld>
            <a:endParaRPr lang="ru-RU"/>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2FB1F-3C29-4951-A9AB-7E37F6182F26}" type="datetimeFigureOut">
              <a:rPr lang="ru-RU" smtClean="0"/>
              <a:t>18.11.2019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2FB1F-3C29-4951-A9AB-7E37F6182F26}" type="datetimeFigureOut">
              <a:rPr lang="ru-RU" smtClean="0"/>
              <a:t>18.11.2019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2FB1F-3C29-4951-A9AB-7E37F6182F26}" type="datetimeFigureOut">
              <a:rPr lang="ru-RU" smtClean="0"/>
              <a:t>18.11.2019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2FB1F-3C29-4951-A9AB-7E37F6182F26}" type="datetimeFigureOut">
              <a:rPr lang="ru-RU" smtClean="0"/>
              <a:t>18.11.2019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18.11.2019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18.11.2019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E92FB1F-3C29-4951-A9AB-7E37F6182F26}" type="datetimeFigureOut">
              <a:rPr lang="ru-RU" smtClean="0"/>
              <a:t>18.11.2019</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DE25FE-8902-44E9-BD59-E4CCB8E2E6BB}" type="slidenum">
              <a:rPr lang="ru-RU" smtClean="0"/>
              <a:t>‹#›</a:t>
            </a:fld>
            <a:endParaRPr lang="ru-RU"/>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sc.auca.kg/form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auca.kg/en/psychologist/" TargetMode="External"/><Relationship Id="rId2" Type="http://schemas.openxmlformats.org/officeDocument/2006/relationships/hyperlink" Target="mailto:cs@auca.k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uca.k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uca.kg/en/reg_aud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Registration for SPRING 2020</a:t>
            </a:r>
            <a:endParaRPr lang="ru-RU" dirty="0"/>
          </a:p>
        </p:txBody>
      </p:sp>
      <p:sp>
        <p:nvSpPr>
          <p:cNvPr id="3" name="Subtitle 2"/>
          <p:cNvSpPr>
            <a:spLocks noGrp="1"/>
          </p:cNvSpPr>
          <p:nvPr>
            <p:ph type="subTitle" idx="1"/>
          </p:nvPr>
        </p:nvSpPr>
        <p:spPr/>
        <p:txBody>
          <a:bodyPr>
            <a:normAutofit/>
          </a:bodyPr>
          <a:lstStyle/>
          <a:p>
            <a:r>
              <a:rPr lang="en-US" dirty="0" smtClean="0"/>
              <a:t>November 25</a:t>
            </a:r>
            <a:r>
              <a:rPr lang="en-US" baseline="30000" dirty="0" smtClean="0"/>
              <a:t>th</a:t>
            </a:r>
            <a:r>
              <a:rPr lang="en-US" dirty="0" smtClean="0"/>
              <a:t>-December </a:t>
            </a:r>
            <a:r>
              <a:rPr lang="en-US" dirty="0"/>
              <a:t>6</a:t>
            </a:r>
            <a:r>
              <a:rPr lang="en-US" dirty="0" smtClean="0"/>
              <a:t>th</a:t>
            </a:r>
            <a:endParaRPr lang="ru-RU" dirty="0"/>
          </a:p>
        </p:txBody>
      </p:sp>
    </p:spTree>
    <p:extLst>
      <p:ext uri="{BB962C8B-B14F-4D97-AF65-F5344CB8AC3E}">
        <p14:creationId xmlns:p14="http://schemas.microsoft.com/office/powerpoint/2010/main" val="1056537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Second Year Seminar</a:t>
            </a:r>
            <a:endParaRPr lang="en-US" dirty="0">
              <a:solidFill>
                <a:schemeClr val="bg1"/>
              </a:solidFill>
            </a:endParaRPr>
          </a:p>
        </p:txBody>
      </p:sp>
      <p:sp>
        <p:nvSpPr>
          <p:cNvPr id="3" name="Content Placeholder 2"/>
          <p:cNvSpPr>
            <a:spLocks noGrp="1"/>
          </p:cNvSpPr>
          <p:nvPr>
            <p:ph idx="1"/>
          </p:nvPr>
        </p:nvSpPr>
        <p:spPr>
          <a:xfrm>
            <a:off x="467544" y="2492896"/>
            <a:ext cx="8229600" cy="2520280"/>
          </a:xfrm>
        </p:spPr>
        <p:txBody>
          <a:bodyPr>
            <a:normAutofit fontScale="92500" lnSpcReduction="10000"/>
          </a:bodyPr>
          <a:lstStyle/>
          <a:p>
            <a:r>
              <a:rPr lang="en-US" dirty="0" smtClean="0"/>
              <a:t>DO NOT AND CANNOT TAKE SYS AT FRESHMEN </a:t>
            </a:r>
            <a:r>
              <a:rPr lang="en-US" dirty="0" smtClean="0"/>
              <a:t>YEAR</a:t>
            </a:r>
          </a:p>
          <a:p>
            <a:r>
              <a:rPr lang="en-US" dirty="0" smtClean="0"/>
              <a:t>You can take SYS, only if you covered FYS I &amp; FYS II</a:t>
            </a:r>
            <a:endParaRPr lang="en-US" dirty="0" smtClean="0"/>
          </a:p>
          <a:p>
            <a:r>
              <a:rPr lang="en-US" dirty="0" smtClean="0"/>
              <a:t>Second Year Seminar (SYS) is </a:t>
            </a:r>
            <a:r>
              <a:rPr lang="en-US" dirty="0"/>
              <a:t>a </a:t>
            </a:r>
            <a:r>
              <a:rPr lang="en-US" dirty="0" smtClean="0"/>
              <a:t>Liberal Arts based </a:t>
            </a:r>
            <a:r>
              <a:rPr lang="en-US" dirty="0"/>
              <a:t>continuation </a:t>
            </a:r>
            <a:r>
              <a:rPr lang="en-US" dirty="0" smtClean="0"/>
              <a:t>of the First </a:t>
            </a:r>
            <a:r>
              <a:rPr lang="en-US" dirty="0"/>
              <a:t>Year </a:t>
            </a:r>
            <a:r>
              <a:rPr lang="en-US" dirty="0" smtClean="0"/>
              <a:t>Seminar. It is a requirement.</a:t>
            </a:r>
          </a:p>
          <a:p>
            <a:r>
              <a:rPr lang="en-US" dirty="0"/>
              <a:t>SYS courses are </a:t>
            </a:r>
            <a:r>
              <a:rPr lang="en-US" dirty="0" smtClean="0"/>
              <a:t>interdisciplinary </a:t>
            </a:r>
            <a:r>
              <a:rPr lang="en-US" dirty="0"/>
              <a:t>in nature yet focused enough to fulfill </a:t>
            </a:r>
            <a:r>
              <a:rPr lang="en-US" dirty="0" smtClean="0"/>
              <a:t>General </a:t>
            </a:r>
            <a:r>
              <a:rPr lang="en-US" dirty="0"/>
              <a:t>Education requirements. </a:t>
            </a:r>
            <a:endParaRPr lang="en-US" dirty="0" smtClean="0"/>
          </a:p>
          <a:p>
            <a:pPr lvl="1"/>
            <a:r>
              <a:rPr lang="en-US" dirty="0"/>
              <a:t>For example: “Technology and </a:t>
            </a:r>
            <a:r>
              <a:rPr lang="en-US" dirty="0" smtClean="0"/>
              <a:t>Culture,” CODE</a:t>
            </a:r>
            <a:r>
              <a:rPr lang="en-US" dirty="0"/>
              <a:t>: HUM/ART/SYS </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15708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Requirements</a:t>
            </a:r>
            <a:endParaRPr lang="ru-RU" dirty="0"/>
          </a:p>
        </p:txBody>
      </p:sp>
      <p:sp>
        <p:nvSpPr>
          <p:cNvPr id="3" name="Content Placeholder 2"/>
          <p:cNvSpPr>
            <a:spLocks noGrp="1"/>
          </p:cNvSpPr>
          <p:nvPr>
            <p:ph idx="1"/>
          </p:nvPr>
        </p:nvSpPr>
        <p:spPr>
          <a:xfrm>
            <a:off x="457200" y="1628800"/>
            <a:ext cx="8229600" cy="4497363"/>
          </a:xfrm>
        </p:spPr>
        <p:txBody>
          <a:bodyPr>
            <a:normAutofit/>
          </a:bodyPr>
          <a:lstStyle/>
          <a:p>
            <a:pPr marL="0" indent="0">
              <a:buNone/>
            </a:pPr>
            <a:endParaRPr lang="en-US" dirty="0" smtClean="0"/>
          </a:p>
          <a:p>
            <a:r>
              <a:rPr lang="en-US" dirty="0" smtClean="0"/>
              <a:t>According to the AUCA/BARD requirements, all students must take 12 credits (two 6 credit courses) of MATH to earn a Bard diploma</a:t>
            </a:r>
            <a:r>
              <a:rPr lang="en-US" dirty="0" smtClean="0"/>
              <a:t>.</a:t>
            </a:r>
          </a:p>
          <a:p>
            <a:pPr marL="0" indent="0">
              <a:buNone/>
            </a:pPr>
            <a:endParaRPr lang="en-US" dirty="0" smtClean="0"/>
          </a:p>
          <a:p>
            <a:r>
              <a:rPr lang="en-US" dirty="0" smtClean="0"/>
              <a:t>Students from Applied Math, BA, ECO, EMSD (in LAS) and SFW should NOT take General Education math courses.</a:t>
            </a:r>
          </a:p>
          <a:p>
            <a:pPr lvl="1"/>
            <a:r>
              <a:rPr lang="en-US" dirty="0" smtClean="0"/>
              <a:t>These majors will fulfill MATH requirements as part of their program checklist.</a:t>
            </a:r>
          </a:p>
          <a:p>
            <a:pPr lvl="1"/>
            <a:endParaRPr lang="en-US" dirty="0" smtClean="0"/>
          </a:p>
          <a:p>
            <a:pPr marL="0" indent="0">
              <a:buNone/>
            </a:pPr>
            <a:endParaRPr lang="en-US" dirty="0"/>
          </a:p>
        </p:txBody>
      </p:sp>
    </p:spTree>
    <p:extLst>
      <p:ext uri="{BB962C8B-B14F-4D97-AF65-F5344CB8AC3E}">
        <p14:creationId xmlns:p14="http://schemas.microsoft.com/office/powerpoint/2010/main" val="1897675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solidFill>
                <a:srgbClr val="FF0000"/>
              </a:solidFill>
              <a:latin typeface="Times New Roman" pitchFamily="18" charset="0"/>
              <a:cs typeface="Times New Roman" pitchFamily="18" charset="0"/>
            </a:endParaRPr>
          </a:p>
        </p:txBody>
      </p:sp>
      <p:sp>
        <p:nvSpPr>
          <p:cNvPr id="18435" name="Content Placeholder 2"/>
          <p:cNvSpPr>
            <a:spLocks noGrp="1"/>
          </p:cNvSpPr>
          <p:nvPr>
            <p:ph idx="1"/>
          </p:nvPr>
        </p:nvSpPr>
        <p:spPr/>
        <p:txBody>
          <a:bodyPr>
            <a:normAutofit/>
          </a:bodyPr>
          <a:lstStyle/>
          <a:p>
            <a:r>
              <a:rPr lang="en-US" dirty="0" smtClean="0">
                <a:latin typeface="Franklin Gothic Book" pitchFamily="34" charset="0"/>
                <a:cs typeface="Times New Roman" pitchFamily="18" charset="0"/>
              </a:rPr>
              <a:t>The General Education Department offers the following MATH courses that fulfill one of the Gen Ed Requirements: </a:t>
            </a:r>
          </a:p>
          <a:p>
            <a:pPr marL="1085850" lvl="2" indent="-285750"/>
            <a:r>
              <a:rPr lang="en-US" dirty="0" smtClean="0">
                <a:latin typeface="Franklin Gothic Book" pitchFamily="34" charset="0"/>
                <a:cs typeface="Times New Roman" pitchFamily="18" charset="0"/>
              </a:rPr>
              <a:t>Introduction to Contemporary Mathematics I (Rus.)</a:t>
            </a:r>
          </a:p>
          <a:p>
            <a:pPr marL="1085850" lvl="2" indent="-285750"/>
            <a:r>
              <a:rPr lang="en-US" dirty="0" smtClean="0">
                <a:latin typeface="Franklin Gothic Book" pitchFamily="34" charset="0"/>
                <a:cs typeface="Times New Roman" pitchFamily="18" charset="0"/>
              </a:rPr>
              <a:t>Introduction to Probability and Statistics (Eng., Rus.)*</a:t>
            </a:r>
          </a:p>
          <a:p>
            <a:pPr marL="1085850" lvl="2" indent="-285750"/>
            <a:r>
              <a:rPr lang="en-US" dirty="0" smtClean="0">
                <a:latin typeface="Franklin Gothic Book" pitchFamily="34" charset="0"/>
                <a:cs typeface="Times New Roman" pitchFamily="18" charset="0"/>
              </a:rPr>
              <a:t>Math </a:t>
            </a:r>
            <a:r>
              <a:rPr lang="en-US" dirty="0">
                <a:latin typeface="Franklin Gothic Book" pitchFamily="34" charset="0"/>
                <a:cs typeface="Times New Roman" pitchFamily="18" charset="0"/>
              </a:rPr>
              <a:t>for Life </a:t>
            </a:r>
            <a:r>
              <a:rPr lang="en-US" dirty="0" smtClean="0">
                <a:latin typeface="Franklin Gothic Book" pitchFamily="34" charset="0"/>
                <a:cs typeface="Times New Roman" pitchFamily="18" charset="0"/>
              </a:rPr>
              <a:t>I (Eng.)</a:t>
            </a:r>
          </a:p>
          <a:p>
            <a:pPr marL="800100" lvl="2" indent="0">
              <a:buNone/>
            </a:pPr>
            <a:endParaRPr lang="en-US" dirty="0">
              <a:latin typeface="Franklin Gothic Book" pitchFamily="34" charset="0"/>
              <a:cs typeface="Times New Roman" pitchFamily="18" charset="0"/>
            </a:endParaRPr>
          </a:p>
          <a:p>
            <a:pPr marL="800100" lvl="2" indent="0">
              <a:buNone/>
            </a:pPr>
            <a:endParaRPr lang="en-US" sz="1400" i="1" dirty="0" smtClean="0">
              <a:latin typeface="Franklin Gothic Book" pitchFamily="34" charset="0"/>
              <a:cs typeface="Times New Roman" pitchFamily="18" charset="0"/>
            </a:endParaRPr>
          </a:p>
          <a:p>
            <a:pPr marL="800100" lvl="2" indent="0">
              <a:buNone/>
            </a:pPr>
            <a:r>
              <a:rPr lang="en-US" sz="1400" i="1" dirty="0" smtClean="0">
                <a:latin typeface="Franklin Gothic Book" pitchFamily="34" charset="0"/>
                <a:cs typeface="Times New Roman" pitchFamily="18" charset="0"/>
              </a:rPr>
              <a:t>*Please pay attention to the language of instruction </a:t>
            </a:r>
            <a:endParaRPr lang="ru-RU" sz="1400" i="1" dirty="0" smtClean="0">
              <a:latin typeface="Franklin Gothic Book" pitchFamily="34" charset="0"/>
              <a:cs typeface="Times New Roman" pitchFamily="18" charset="0"/>
            </a:endParaRPr>
          </a:p>
        </p:txBody>
      </p:sp>
    </p:spTree>
    <p:extLst>
      <p:ext uri="{BB962C8B-B14F-4D97-AF65-F5344CB8AC3E}">
        <p14:creationId xmlns:p14="http://schemas.microsoft.com/office/powerpoint/2010/main" val="228523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requirement</a:t>
            </a:r>
            <a:endParaRPr lang="ru-RU" dirty="0"/>
          </a:p>
        </p:txBody>
      </p:sp>
      <p:sp>
        <p:nvSpPr>
          <p:cNvPr id="3" name="Content Placeholder 2"/>
          <p:cNvSpPr>
            <a:spLocks noGrp="1"/>
          </p:cNvSpPr>
          <p:nvPr>
            <p:ph idx="1"/>
          </p:nvPr>
        </p:nvSpPr>
        <p:spPr/>
        <p:txBody>
          <a:bodyPr/>
          <a:lstStyle/>
          <a:p>
            <a:r>
              <a:rPr lang="en-US" dirty="0" smtClean="0"/>
              <a:t>There are following Math courses are offered for Art, Humanities and Communication and Social Science departments, Law:</a:t>
            </a:r>
          </a:p>
          <a:p>
            <a:pPr marL="0" indent="0">
              <a:buNone/>
            </a:pPr>
            <a:endParaRPr lang="en-US" dirty="0" smtClean="0"/>
          </a:p>
          <a:p>
            <a:pPr marL="457200" indent="-457200">
              <a:buFont typeface="+mj-lt"/>
              <a:buAutoNum type="arabicPeriod"/>
            </a:pPr>
            <a:r>
              <a:rPr lang="en-US" dirty="0" smtClean="0"/>
              <a:t>Make it Yourself Mathematics </a:t>
            </a:r>
          </a:p>
          <a:p>
            <a:pPr marL="457200" indent="-457200">
              <a:buFont typeface="+mj-lt"/>
              <a:buAutoNum type="arabicPeriod"/>
            </a:pPr>
            <a:r>
              <a:rPr lang="en-US" dirty="0" smtClean="0"/>
              <a:t>Reason&amp; Argue Better, Logic in Proof and Arguments</a:t>
            </a:r>
          </a:p>
          <a:p>
            <a:pPr marL="457200" indent="-457200">
              <a:buFont typeface="+mj-lt"/>
              <a:buAutoNum type="arabicPeriod"/>
            </a:pPr>
            <a:r>
              <a:rPr lang="en-US" dirty="0" smtClean="0"/>
              <a:t>Storytelling with Statistics  </a:t>
            </a:r>
          </a:p>
          <a:p>
            <a:pPr marL="0" indent="0">
              <a:buNone/>
            </a:pPr>
            <a:endParaRPr lang="en-US" dirty="0"/>
          </a:p>
          <a:p>
            <a:pPr marL="0" indent="0">
              <a:buNone/>
            </a:pPr>
            <a:r>
              <a:rPr lang="en-US" dirty="0" smtClean="0"/>
              <a:t>PLEASE DOUBLE CHECK WITH YOUR DEPARTMENT IF THEY ACCEPT THESE COURSES AS MATH REQUIREMENT </a:t>
            </a:r>
            <a:endParaRPr lang="ru-RU" dirty="0"/>
          </a:p>
        </p:txBody>
      </p:sp>
    </p:spTree>
    <p:extLst>
      <p:ext uri="{BB962C8B-B14F-4D97-AF65-F5344CB8AC3E}">
        <p14:creationId xmlns:p14="http://schemas.microsoft.com/office/powerpoint/2010/main" val="871646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latin typeface="Times New Roman" pitchFamily="18" charset="0"/>
              <a:cs typeface="Times New Roman" pitchFamily="18" charset="0"/>
            </a:endParaRPr>
          </a:p>
        </p:txBody>
      </p:sp>
      <p:sp>
        <p:nvSpPr>
          <p:cNvPr id="19459" name="Content Placeholder 2"/>
          <p:cNvSpPr>
            <a:spLocks noGrp="1"/>
          </p:cNvSpPr>
          <p:nvPr>
            <p:ph idx="1"/>
          </p:nvPr>
        </p:nvSpPr>
        <p:spPr>
          <a:xfrm>
            <a:off x="457200" y="1700808"/>
            <a:ext cx="8229600" cy="4425355"/>
          </a:xfrm>
        </p:spPr>
        <p:txBody>
          <a:bodyPr>
            <a:normAutofit/>
          </a:bodyPr>
          <a:lstStyle/>
          <a:p>
            <a:r>
              <a:rPr lang="en-US" dirty="0" smtClean="0">
                <a:cs typeface="Times New Roman" pitchFamily="18" charset="0"/>
              </a:rPr>
              <a:t>First year students in </a:t>
            </a:r>
            <a:r>
              <a:rPr lang="en-US" b="1" dirty="0" smtClean="0">
                <a:cs typeface="Times New Roman" pitchFamily="18" charset="0"/>
              </a:rPr>
              <a:t>ANTH, ES, IBL, ICP, JMC, </a:t>
            </a:r>
            <a:r>
              <a:rPr lang="en-US" b="1" dirty="0" smtClean="0">
                <a:solidFill>
                  <a:srgbClr val="FF0000"/>
                </a:solidFill>
                <a:cs typeface="Times New Roman" pitchFamily="18" charset="0"/>
              </a:rPr>
              <a:t>LAS, </a:t>
            </a:r>
            <a:r>
              <a:rPr lang="en-US" b="1" dirty="0" smtClean="0">
                <a:cs typeface="Times New Roman" pitchFamily="18" charset="0"/>
              </a:rPr>
              <a:t>PSY, SOC, TV, GEO</a:t>
            </a:r>
            <a:r>
              <a:rPr lang="en-US" dirty="0" smtClean="0">
                <a:cs typeface="Times New Roman" pitchFamily="18" charset="0"/>
              </a:rPr>
              <a:t> departments </a:t>
            </a:r>
            <a:r>
              <a:rPr lang="en-US" b="1" dirty="0" smtClean="0">
                <a:cs typeface="Times New Roman" pitchFamily="18" charset="0"/>
              </a:rPr>
              <a:t>who want to transfer to BA </a:t>
            </a:r>
            <a:r>
              <a:rPr lang="en-US" dirty="0" smtClean="0">
                <a:cs typeface="Times New Roman" pitchFamily="18" charset="0"/>
              </a:rPr>
              <a:t>should enroll in </a:t>
            </a:r>
            <a:r>
              <a:rPr lang="en-US" b="1" i="1" u="sng" dirty="0" smtClean="0">
                <a:solidFill>
                  <a:srgbClr val="FF0000"/>
                </a:solidFill>
                <a:cs typeface="Times New Roman" pitchFamily="18" charset="0"/>
              </a:rPr>
              <a:t>Introduction to Contemporary Mathematic I</a:t>
            </a:r>
            <a:r>
              <a:rPr lang="en-US" dirty="0" smtClean="0">
                <a:cs typeface="Times New Roman" pitchFamily="18" charset="0"/>
              </a:rPr>
              <a:t>.</a:t>
            </a:r>
          </a:p>
          <a:p>
            <a:r>
              <a:rPr lang="en-US" dirty="0" smtClean="0">
                <a:cs typeface="Times New Roman" pitchFamily="18" charset="0"/>
              </a:rPr>
              <a:t>To be eligible to transfer, students must receive a final grade of B+ or higher.</a:t>
            </a:r>
          </a:p>
          <a:p>
            <a:r>
              <a:rPr lang="en-US" dirty="0">
                <a:cs typeface="Times New Roman" pitchFamily="18" charset="0"/>
              </a:rPr>
              <a:t>First year students in </a:t>
            </a:r>
            <a:r>
              <a:rPr lang="en-US" b="1" dirty="0">
                <a:cs typeface="Times New Roman" pitchFamily="18" charset="0"/>
              </a:rPr>
              <a:t>ANTH, ES, IBL, ICP, JMC, LAS, PSY, SOC, </a:t>
            </a:r>
            <a:r>
              <a:rPr lang="en-US" b="1" dirty="0" smtClean="0">
                <a:cs typeface="Times New Roman" pitchFamily="18" charset="0"/>
              </a:rPr>
              <a:t>TV</a:t>
            </a:r>
            <a:r>
              <a:rPr lang="en-US" dirty="0" smtClean="0">
                <a:cs typeface="Times New Roman" pitchFamily="18" charset="0"/>
              </a:rPr>
              <a:t>, </a:t>
            </a:r>
            <a:r>
              <a:rPr lang="en-US" b="1" dirty="0" smtClean="0">
                <a:cs typeface="Times New Roman" pitchFamily="18" charset="0"/>
              </a:rPr>
              <a:t>GEO</a:t>
            </a:r>
            <a:r>
              <a:rPr lang="en-US" dirty="0" smtClean="0">
                <a:cs typeface="Times New Roman" pitchFamily="18" charset="0"/>
              </a:rPr>
              <a:t> </a:t>
            </a:r>
            <a:r>
              <a:rPr lang="en-US" dirty="0">
                <a:cs typeface="Times New Roman" pitchFamily="18" charset="0"/>
              </a:rPr>
              <a:t>departments </a:t>
            </a:r>
            <a:r>
              <a:rPr lang="en-US" b="1" dirty="0">
                <a:cs typeface="Times New Roman" pitchFamily="18" charset="0"/>
              </a:rPr>
              <a:t>who want to transfer </a:t>
            </a:r>
            <a:r>
              <a:rPr lang="en-US" dirty="0" smtClean="0">
                <a:cs typeface="Times New Roman" pitchFamily="18" charset="0"/>
              </a:rPr>
              <a:t>to </a:t>
            </a:r>
            <a:r>
              <a:rPr lang="en-US" b="1" dirty="0" smtClean="0">
                <a:cs typeface="Times New Roman" pitchFamily="18" charset="0"/>
              </a:rPr>
              <a:t>ECO, AMI </a:t>
            </a:r>
            <a:r>
              <a:rPr lang="en-US" dirty="0" smtClean="0">
                <a:cs typeface="Times New Roman" pitchFamily="18" charset="0"/>
              </a:rPr>
              <a:t>or </a:t>
            </a:r>
            <a:r>
              <a:rPr lang="en-US" b="1" dirty="0" smtClean="0">
                <a:cs typeface="Times New Roman" pitchFamily="18" charset="0"/>
              </a:rPr>
              <a:t>SFW </a:t>
            </a:r>
            <a:r>
              <a:rPr lang="en-US" dirty="0" smtClean="0">
                <a:cs typeface="Times New Roman" pitchFamily="18" charset="0"/>
              </a:rPr>
              <a:t>should </a:t>
            </a:r>
            <a:r>
              <a:rPr lang="en-US" dirty="0">
                <a:cs typeface="Times New Roman" pitchFamily="18" charset="0"/>
              </a:rPr>
              <a:t>enroll in </a:t>
            </a:r>
            <a:r>
              <a:rPr lang="en-US" b="1" i="1" u="sng" dirty="0" smtClean="0">
                <a:cs typeface="Times New Roman" pitchFamily="18" charset="0"/>
              </a:rPr>
              <a:t>Linear Algebra and Geometry </a:t>
            </a:r>
            <a:r>
              <a:rPr lang="en-US" dirty="0" smtClean="0">
                <a:cs typeface="Times New Roman" pitchFamily="18" charset="0"/>
              </a:rPr>
              <a:t>for ECO/AMI or SFW course.</a:t>
            </a:r>
          </a:p>
          <a:p>
            <a:endParaRPr lang="en-US" sz="2800" dirty="0" smtClean="0">
              <a:cs typeface="Times New Roman" pitchFamily="18" charset="0"/>
            </a:endParaRPr>
          </a:p>
        </p:txBody>
      </p:sp>
    </p:spTree>
    <p:extLst>
      <p:ext uri="{BB962C8B-B14F-4D97-AF65-F5344CB8AC3E}">
        <p14:creationId xmlns:p14="http://schemas.microsoft.com/office/powerpoint/2010/main" val="1003950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courses</a:t>
            </a:r>
            <a:endParaRPr lang="ru-RU" dirty="0"/>
          </a:p>
        </p:txBody>
      </p:sp>
      <p:sp>
        <p:nvSpPr>
          <p:cNvPr id="3" name="Content Placeholder 2"/>
          <p:cNvSpPr>
            <a:spLocks noGrp="1"/>
          </p:cNvSpPr>
          <p:nvPr>
            <p:ph idx="1"/>
          </p:nvPr>
        </p:nvSpPr>
        <p:spPr>
          <a:xfrm>
            <a:off x="457200" y="1628800"/>
            <a:ext cx="8229600" cy="4497363"/>
          </a:xfrm>
        </p:spPr>
        <p:txBody>
          <a:bodyPr/>
          <a:lstStyle/>
          <a:p>
            <a:r>
              <a:rPr lang="en-US" dirty="0">
                <a:cs typeface="Times New Roman" pitchFamily="18" charset="0"/>
              </a:rPr>
              <a:t>Students from</a:t>
            </a:r>
            <a:r>
              <a:rPr lang="en-US" b="1" dirty="0">
                <a:cs typeface="Times New Roman" pitchFamily="18" charset="0"/>
              </a:rPr>
              <a:t> </a:t>
            </a:r>
            <a:r>
              <a:rPr lang="en-US" b="1" dirty="0" smtClean="0">
                <a:cs typeface="Times New Roman" pitchFamily="18" charset="0"/>
              </a:rPr>
              <a:t>PSY</a:t>
            </a:r>
            <a:r>
              <a:rPr lang="en-US" dirty="0" smtClean="0">
                <a:cs typeface="Times New Roman" pitchFamily="18" charset="0"/>
              </a:rPr>
              <a:t>, </a:t>
            </a:r>
            <a:r>
              <a:rPr lang="en-US" b="1" dirty="0" smtClean="0">
                <a:cs typeface="Times New Roman" pitchFamily="18" charset="0"/>
              </a:rPr>
              <a:t>SOC</a:t>
            </a:r>
            <a:r>
              <a:rPr lang="en-US" dirty="0" smtClean="0">
                <a:cs typeface="Times New Roman" pitchFamily="18" charset="0"/>
              </a:rPr>
              <a:t>, </a:t>
            </a:r>
            <a:r>
              <a:rPr lang="en-US" b="1" dirty="0" smtClean="0">
                <a:cs typeface="Times New Roman" pitchFamily="18" charset="0"/>
              </a:rPr>
              <a:t>JMC</a:t>
            </a:r>
            <a:r>
              <a:rPr lang="en-US" dirty="0" smtClean="0">
                <a:cs typeface="Times New Roman" pitchFamily="18" charset="0"/>
              </a:rPr>
              <a:t> and </a:t>
            </a:r>
            <a:r>
              <a:rPr lang="en-US" b="1" dirty="0" smtClean="0">
                <a:cs typeface="Times New Roman" pitchFamily="18" charset="0"/>
              </a:rPr>
              <a:t>TCMA</a:t>
            </a:r>
            <a:r>
              <a:rPr lang="en-US" dirty="0" smtClean="0">
                <a:cs typeface="Times New Roman" pitchFamily="18" charset="0"/>
              </a:rPr>
              <a:t> departments </a:t>
            </a:r>
            <a:r>
              <a:rPr lang="en-US" dirty="0">
                <a:cs typeface="Times New Roman" pitchFamily="18" charset="0"/>
              </a:rPr>
              <a:t>should take </a:t>
            </a:r>
            <a:r>
              <a:rPr lang="en-US" b="1" i="1" u="sng" dirty="0">
                <a:cs typeface="Times New Roman" pitchFamily="18" charset="0"/>
              </a:rPr>
              <a:t>Introduction to Probability and Statistics </a:t>
            </a:r>
            <a:r>
              <a:rPr lang="en-US" dirty="0">
                <a:cs typeface="Times New Roman" pitchFamily="18" charset="0"/>
              </a:rPr>
              <a:t>in </a:t>
            </a:r>
            <a:r>
              <a:rPr lang="en-US" dirty="0" smtClean="0">
                <a:cs typeface="Times New Roman" pitchFamily="18" charset="0"/>
              </a:rPr>
              <a:t>Freshman or Sophomore </a:t>
            </a:r>
            <a:r>
              <a:rPr lang="en-US" dirty="0">
                <a:cs typeface="Times New Roman" pitchFamily="18" charset="0"/>
              </a:rPr>
              <a:t>year. </a:t>
            </a:r>
            <a:r>
              <a:rPr lang="en-US" dirty="0" smtClean="0">
                <a:cs typeface="Times New Roman" pitchFamily="18" charset="0"/>
              </a:rPr>
              <a:t>This prepares students an advanced </a:t>
            </a:r>
            <a:r>
              <a:rPr lang="en-US" dirty="0">
                <a:cs typeface="Times New Roman" pitchFamily="18" charset="0"/>
              </a:rPr>
              <a:t>quantitative </a:t>
            </a:r>
            <a:r>
              <a:rPr lang="en-US" dirty="0" smtClean="0">
                <a:cs typeface="Times New Roman" pitchFamily="18" charset="0"/>
              </a:rPr>
              <a:t>math course in Junior year. </a:t>
            </a:r>
          </a:p>
          <a:p>
            <a:r>
              <a:rPr lang="en-US" dirty="0" smtClean="0">
                <a:cs typeface="Times New Roman" pitchFamily="18" charset="0"/>
              </a:rPr>
              <a:t>The Junior year quantitative math course fulfills the second math requirement. </a:t>
            </a:r>
          </a:p>
          <a:p>
            <a:pPr marL="0" indent="0">
              <a:buNone/>
            </a:pPr>
            <a:endParaRPr lang="ru-RU" dirty="0"/>
          </a:p>
        </p:txBody>
      </p:sp>
    </p:spTree>
    <p:extLst>
      <p:ext uri="{BB962C8B-B14F-4D97-AF65-F5344CB8AC3E}">
        <p14:creationId xmlns:p14="http://schemas.microsoft.com/office/powerpoint/2010/main" val="345335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62950" cy="4637088"/>
          </a:xfrm>
        </p:spPr>
        <p:txBody>
          <a:bodyPr/>
          <a:lstStyle/>
          <a:p>
            <a:pPr>
              <a:defRPr/>
            </a:pPr>
            <a:r>
              <a:rPr lang="en-US" dirty="0" smtClean="0">
                <a:cs typeface="Times New Roman" pitchFamily="18" charset="0"/>
              </a:rPr>
              <a:t>Students from </a:t>
            </a:r>
            <a:r>
              <a:rPr lang="en-US" b="1" dirty="0" smtClean="0">
                <a:cs typeface="Times New Roman" pitchFamily="18" charset="0"/>
              </a:rPr>
              <a:t>ANTH, ES, ICP, JMC, LAS </a:t>
            </a:r>
            <a:r>
              <a:rPr lang="en-US" dirty="0" smtClean="0">
                <a:cs typeface="Times New Roman" pitchFamily="18" charset="0"/>
              </a:rPr>
              <a:t>departments </a:t>
            </a:r>
            <a:r>
              <a:rPr lang="en-US" b="1" dirty="0" smtClean="0">
                <a:cs typeface="Times New Roman" pitchFamily="18" charset="0"/>
              </a:rPr>
              <a:t>who </a:t>
            </a:r>
            <a:r>
              <a:rPr lang="en-US" b="1" u="sng" dirty="0" smtClean="0">
                <a:cs typeface="Times New Roman" pitchFamily="18" charset="0"/>
              </a:rPr>
              <a:t>DO NOT </a:t>
            </a:r>
            <a:r>
              <a:rPr lang="en-US" b="1" dirty="0" smtClean="0">
                <a:cs typeface="Times New Roman" pitchFamily="18" charset="0"/>
              </a:rPr>
              <a:t>want to transfer</a:t>
            </a:r>
            <a:r>
              <a:rPr lang="en-US" dirty="0" smtClean="0">
                <a:cs typeface="Times New Roman" pitchFamily="18" charset="0"/>
              </a:rPr>
              <a:t> to BA, ECO, AMI or SFW should take two of the following courses:</a:t>
            </a:r>
          </a:p>
          <a:p>
            <a:pPr marL="0" indent="0">
              <a:buFont typeface="Arial" charset="0"/>
              <a:buNone/>
              <a:defRPr/>
            </a:pPr>
            <a:r>
              <a:rPr lang="en-US" dirty="0" smtClean="0">
                <a:cs typeface="Times New Roman" pitchFamily="18" charset="0"/>
              </a:rPr>
              <a:t>	a) Math for Life I </a:t>
            </a:r>
          </a:p>
          <a:p>
            <a:pPr marL="0" indent="0">
              <a:buFont typeface="Arial" charset="0"/>
              <a:buNone/>
              <a:defRPr/>
            </a:pPr>
            <a:r>
              <a:rPr lang="en-US" dirty="0">
                <a:cs typeface="Times New Roman" pitchFamily="18" charset="0"/>
              </a:rPr>
              <a:t>	</a:t>
            </a:r>
            <a:r>
              <a:rPr lang="en-US" dirty="0" smtClean="0">
                <a:cs typeface="Times New Roman" pitchFamily="18" charset="0"/>
              </a:rPr>
              <a:t>b) Introduction to Probability and Statistics </a:t>
            </a:r>
          </a:p>
          <a:p>
            <a:pPr marL="0" indent="0">
              <a:buFont typeface="Arial" charset="0"/>
              <a:buNone/>
              <a:defRPr/>
            </a:pPr>
            <a:r>
              <a:rPr lang="en-US" dirty="0">
                <a:cs typeface="Times New Roman" pitchFamily="18" charset="0"/>
              </a:rPr>
              <a:t>	</a:t>
            </a:r>
            <a:r>
              <a:rPr lang="en-US" dirty="0" smtClean="0">
                <a:cs typeface="Times New Roman" pitchFamily="18" charset="0"/>
              </a:rPr>
              <a:t>c) Introduction to Contemporary Mathematics I</a:t>
            </a:r>
            <a:endParaRPr lang="ru-RU" b="1" dirty="0">
              <a:cs typeface="Times New Roman" pitchFamily="18" charset="0"/>
            </a:endParaRPr>
          </a:p>
        </p:txBody>
      </p:sp>
    </p:spTree>
    <p:extLst>
      <p:ext uri="{BB962C8B-B14F-4D97-AF65-F5344CB8AC3E}">
        <p14:creationId xmlns:p14="http://schemas.microsoft.com/office/powerpoint/2010/main" val="3183182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and Kyrgyz</a:t>
            </a:r>
            <a:endParaRPr lang="ru-RU" dirty="0"/>
          </a:p>
        </p:txBody>
      </p:sp>
      <p:sp>
        <p:nvSpPr>
          <p:cNvPr id="3" name="Content Placeholder 2"/>
          <p:cNvSpPr>
            <a:spLocks noGrp="1"/>
          </p:cNvSpPr>
          <p:nvPr>
            <p:ph idx="1"/>
          </p:nvPr>
        </p:nvSpPr>
        <p:spPr>
          <a:xfrm>
            <a:off x="611560" y="2348880"/>
            <a:ext cx="8229600" cy="4032448"/>
          </a:xfrm>
        </p:spPr>
        <p:txBody>
          <a:bodyPr>
            <a:normAutofit/>
          </a:bodyPr>
          <a:lstStyle/>
          <a:p>
            <a:r>
              <a:rPr lang="en-US" dirty="0" smtClean="0"/>
              <a:t>Students should take 6 credits of Kyrgyz Language (Literature) course </a:t>
            </a:r>
            <a:r>
              <a:rPr lang="en-US" b="1" dirty="0" smtClean="0"/>
              <a:t>AND</a:t>
            </a:r>
            <a:r>
              <a:rPr lang="en-US" dirty="0" smtClean="0"/>
              <a:t> 6 credits of Russian Language course.</a:t>
            </a:r>
          </a:p>
          <a:p>
            <a:r>
              <a:rPr lang="en-US" dirty="0" smtClean="0"/>
              <a:t>Total 12 credits</a:t>
            </a:r>
          </a:p>
          <a:p>
            <a:endParaRPr lang="en-US" dirty="0" smtClean="0"/>
          </a:p>
          <a:p>
            <a:endParaRPr lang="en-US" dirty="0"/>
          </a:p>
          <a:p>
            <a:pPr marL="0" indent="0">
              <a:buNone/>
            </a:pPr>
            <a:endParaRPr lang="en-US" dirty="0" smtClean="0"/>
          </a:p>
          <a:p>
            <a:endParaRPr lang="en-US" dirty="0"/>
          </a:p>
          <a:p>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778623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and Kyrgyz</a:t>
            </a:r>
            <a:endParaRPr lang="ru-RU" dirty="0"/>
          </a:p>
        </p:txBody>
      </p:sp>
      <p:sp>
        <p:nvSpPr>
          <p:cNvPr id="3" name="Content Placeholder 2"/>
          <p:cNvSpPr>
            <a:spLocks noGrp="1"/>
          </p:cNvSpPr>
          <p:nvPr>
            <p:ph idx="1"/>
          </p:nvPr>
        </p:nvSpPr>
        <p:spPr>
          <a:xfrm>
            <a:off x="457200" y="1783357"/>
            <a:ext cx="8229600" cy="4525963"/>
          </a:xfrm>
        </p:spPr>
        <p:txBody>
          <a:bodyPr/>
          <a:lstStyle/>
          <a:p>
            <a:r>
              <a:rPr lang="en-US" dirty="0" smtClean="0"/>
              <a:t>There are double counted courses: ART/RUS.</a:t>
            </a:r>
          </a:p>
          <a:p>
            <a:r>
              <a:rPr lang="en-US" dirty="0" smtClean="0">
                <a:solidFill>
                  <a:schemeClr val="accent4"/>
                </a:solidFill>
              </a:rPr>
              <a:t>No double counted course for KYR</a:t>
            </a:r>
            <a:endParaRPr lang="en-US" dirty="0">
              <a:solidFill>
                <a:schemeClr val="accent4"/>
              </a:solidFill>
            </a:endParaRPr>
          </a:p>
          <a:p>
            <a:r>
              <a:rPr lang="en-US" dirty="0"/>
              <a:t>If you see </a:t>
            </a:r>
            <a:r>
              <a:rPr lang="en-US" dirty="0" smtClean="0"/>
              <a:t>a course </a:t>
            </a:r>
            <a:r>
              <a:rPr lang="en-US" dirty="0"/>
              <a:t>with </a:t>
            </a:r>
            <a:r>
              <a:rPr lang="en-US" dirty="0" smtClean="0"/>
              <a:t>a double </a:t>
            </a:r>
            <a:r>
              <a:rPr lang="en-US" dirty="0"/>
              <a:t>code you can </a:t>
            </a:r>
            <a:r>
              <a:rPr lang="en-US" dirty="0" smtClean="0"/>
              <a:t>fulfill two requirements with the same course. Example: taking course “Echo </a:t>
            </a:r>
            <a:r>
              <a:rPr lang="en-US" dirty="0"/>
              <a:t>of The Past: Soviet Sci-Fi in </a:t>
            </a:r>
            <a:r>
              <a:rPr lang="en-US" dirty="0" smtClean="0"/>
              <a:t>Film” with code RUS/ART fulfills the Russian </a:t>
            </a:r>
            <a:r>
              <a:rPr lang="en-US" dirty="0"/>
              <a:t>language </a:t>
            </a:r>
            <a:r>
              <a:rPr lang="en-US" dirty="0" smtClean="0"/>
              <a:t>requirement </a:t>
            </a:r>
            <a:r>
              <a:rPr lang="en-US" dirty="0"/>
              <a:t>and Art </a:t>
            </a:r>
            <a:r>
              <a:rPr lang="en-US" dirty="0" smtClean="0"/>
              <a:t>requirement. </a:t>
            </a:r>
            <a:r>
              <a:rPr lang="en-US" i="1" dirty="0" smtClean="0"/>
              <a:t>(</a:t>
            </a:r>
            <a:r>
              <a:rPr lang="en-US" i="1" u="sng" dirty="0" smtClean="0"/>
              <a:t>6 credits of Russian and 6 credits of Art</a:t>
            </a:r>
            <a:r>
              <a:rPr lang="en-US" i="1" dirty="0" smtClean="0"/>
              <a:t>).</a:t>
            </a:r>
            <a:endParaRPr lang="en-US" i="1" dirty="0"/>
          </a:p>
          <a:p>
            <a:r>
              <a:rPr lang="en-US" dirty="0"/>
              <a:t>Please pay attention to the level of language </a:t>
            </a:r>
            <a:r>
              <a:rPr lang="en-US" dirty="0" smtClean="0"/>
              <a:t>required to succeed in the course</a:t>
            </a:r>
            <a:r>
              <a:rPr lang="en-US" dirty="0"/>
              <a:t>. The level will be </a:t>
            </a:r>
            <a:r>
              <a:rPr lang="en-US" dirty="0" smtClean="0"/>
              <a:t>indicated.</a:t>
            </a:r>
            <a:endParaRPr lang="en-US" dirty="0"/>
          </a:p>
          <a:p>
            <a:endParaRPr lang="ru-RU" dirty="0"/>
          </a:p>
        </p:txBody>
      </p:sp>
    </p:spTree>
    <p:extLst>
      <p:ext uri="{BB962C8B-B14F-4D97-AF65-F5344CB8AC3E}">
        <p14:creationId xmlns:p14="http://schemas.microsoft.com/office/powerpoint/2010/main" val="531390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Kyrgyz Language and Literature</a:t>
            </a:r>
            <a:endParaRPr lang="ru-RU" dirty="0"/>
          </a:p>
        </p:txBody>
      </p:sp>
      <p:sp>
        <p:nvSpPr>
          <p:cNvPr id="3" name="Content Placeholder 2"/>
          <p:cNvSpPr>
            <a:spLocks noGrp="1"/>
          </p:cNvSpPr>
          <p:nvPr>
            <p:ph idx="1"/>
          </p:nvPr>
        </p:nvSpPr>
        <p:spPr/>
        <p:txBody>
          <a:bodyPr/>
          <a:lstStyle/>
          <a:p>
            <a:pPr marL="0" indent="0" algn="ctr">
              <a:buNone/>
            </a:pPr>
            <a:r>
              <a:rPr lang="en-US" b="1" u="sng" dirty="0" smtClean="0"/>
              <a:t>New </a:t>
            </a:r>
            <a:r>
              <a:rPr lang="en-US" b="1" u="sng" dirty="0" smtClean="0"/>
              <a:t>Rule</a:t>
            </a:r>
          </a:p>
          <a:p>
            <a:pPr marL="0" indent="0" algn="ctr">
              <a:buNone/>
            </a:pPr>
            <a:endParaRPr lang="en-US" b="1" u="sng" dirty="0"/>
          </a:p>
          <a:p>
            <a:pPr marL="0" indent="0" algn="ctr">
              <a:buNone/>
            </a:pPr>
            <a:endParaRPr lang="en-US" b="1" u="sng" dirty="0" smtClean="0"/>
          </a:p>
          <a:p>
            <a:r>
              <a:rPr lang="en-US" dirty="0" smtClean="0"/>
              <a:t>All students who have been admitted in 2019 &amp; </a:t>
            </a:r>
            <a:r>
              <a:rPr lang="en-US" dirty="0" smtClean="0">
                <a:solidFill>
                  <a:srgbClr val="FF0000"/>
                </a:solidFill>
              </a:rPr>
              <a:t>2018 </a:t>
            </a:r>
            <a:r>
              <a:rPr lang="en-US" dirty="0" smtClean="0"/>
              <a:t>will take state exam at the end of sophomore year</a:t>
            </a:r>
          </a:p>
          <a:p>
            <a:r>
              <a:rPr lang="en-US" dirty="0"/>
              <a:t>New courses offered for Spring 2020: “Kyrgyz language and </a:t>
            </a:r>
            <a:r>
              <a:rPr lang="en-US" dirty="0" smtClean="0"/>
              <a:t>Literature</a:t>
            </a:r>
            <a:endParaRPr lang="ru-RU" dirty="0"/>
          </a:p>
        </p:txBody>
      </p:sp>
    </p:spTree>
    <p:extLst>
      <p:ext uri="{BB962C8B-B14F-4D97-AF65-F5344CB8AC3E}">
        <p14:creationId xmlns:p14="http://schemas.microsoft.com/office/powerpoint/2010/main" val="233359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Registration schedule</a:t>
            </a:r>
            <a:endParaRPr lang="ru-RU" dirty="0"/>
          </a:p>
        </p:txBody>
      </p:sp>
      <p:sp>
        <p:nvSpPr>
          <p:cNvPr id="3" name="Content Placeholder 2"/>
          <p:cNvSpPr>
            <a:spLocks noGrp="1"/>
          </p:cNvSpPr>
          <p:nvPr>
            <p:ph idx="1"/>
          </p:nvPr>
        </p:nvSpPr>
        <p:spPr>
          <a:xfrm>
            <a:off x="467544" y="2564904"/>
            <a:ext cx="8229600" cy="2836912"/>
          </a:xfrm>
        </p:spPr>
        <p:txBody>
          <a:bodyPr>
            <a:normAutofit/>
          </a:bodyPr>
          <a:lstStyle/>
          <a:p>
            <a:r>
              <a:rPr lang="en-US" dirty="0" smtClean="0"/>
              <a:t>Registration Period: </a:t>
            </a:r>
            <a:r>
              <a:rPr lang="en-US" dirty="0"/>
              <a:t>N</a:t>
            </a:r>
            <a:r>
              <a:rPr lang="en-US" dirty="0" smtClean="0"/>
              <a:t>ovember 25th– December 6</a:t>
            </a:r>
            <a:r>
              <a:rPr lang="en-US" baseline="30000" dirty="0" smtClean="0"/>
              <a:t>th</a:t>
            </a:r>
            <a:r>
              <a:rPr lang="en-US" dirty="0" smtClean="0"/>
              <a:t> at 12:10 pm</a:t>
            </a:r>
          </a:p>
          <a:p>
            <a:r>
              <a:rPr lang="en-US" dirty="0" smtClean="0"/>
              <a:t>Add/Drop </a:t>
            </a:r>
            <a:r>
              <a:rPr lang="en-US" dirty="0"/>
              <a:t>Period: </a:t>
            </a:r>
            <a:r>
              <a:rPr lang="en-US" dirty="0" smtClean="0"/>
              <a:t>January 13th– January 24th</a:t>
            </a:r>
            <a:endParaRPr lang="ru-RU" dirty="0"/>
          </a:p>
          <a:p>
            <a:pPr lvl="1"/>
            <a:endParaRPr lang="en-US" dirty="0" smtClean="0"/>
          </a:p>
          <a:p>
            <a:endParaRPr lang="en-US" dirty="0" smtClean="0"/>
          </a:p>
        </p:txBody>
      </p:sp>
    </p:spTree>
    <p:extLst>
      <p:ext uri="{BB962C8B-B14F-4D97-AF65-F5344CB8AC3E}">
        <p14:creationId xmlns:p14="http://schemas.microsoft.com/office/powerpoint/2010/main" val="3923630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Kyrgyz Language and Literature</a:t>
            </a:r>
            <a:endParaRPr lang="ru-RU" dirty="0"/>
          </a:p>
        </p:txBody>
      </p:sp>
      <p:sp>
        <p:nvSpPr>
          <p:cNvPr id="3" name="Content Placeholder 2"/>
          <p:cNvSpPr>
            <a:spLocks noGrp="1"/>
          </p:cNvSpPr>
          <p:nvPr>
            <p:ph idx="1"/>
          </p:nvPr>
        </p:nvSpPr>
        <p:spPr/>
        <p:txBody>
          <a:bodyPr>
            <a:normAutofit fontScale="92500"/>
          </a:bodyPr>
          <a:lstStyle/>
          <a:p>
            <a:r>
              <a:rPr lang="en-US" dirty="0"/>
              <a:t>As we informed freshmen and sophomore classes earlier this semester, students will take state final exam in Kyrgyz Language and Literature at the end of their sophomore year starting spring 2020.</a:t>
            </a:r>
            <a:endParaRPr lang="ru-RU" dirty="0"/>
          </a:p>
          <a:p>
            <a:r>
              <a:rPr lang="en-US" dirty="0"/>
              <a:t>To help our students better prepared for this exam, Kyrgyz Language professors will offer lectures on Kyrgyz Literature on Wednesdays at 5 p.m. and we highly recommend all students of freshmen and sophomore classes to attend the lectures. </a:t>
            </a:r>
            <a:endParaRPr lang="en-US" dirty="0" smtClean="0"/>
          </a:p>
          <a:p>
            <a:r>
              <a:rPr lang="en-US" dirty="0"/>
              <a:t>Two credits of Kyrgyz Language and Literature are included in First Year Seminar</a:t>
            </a:r>
            <a:endParaRPr lang="ru-RU" dirty="0"/>
          </a:p>
          <a:p>
            <a:r>
              <a:rPr lang="en-US" dirty="0" smtClean="0"/>
              <a:t>The </a:t>
            </a:r>
            <a:r>
              <a:rPr lang="en-US" dirty="0"/>
              <a:t>first lecture on November 13, 2019 will be in English, the other three lectures are in Kyrgyz.</a:t>
            </a:r>
            <a:endParaRPr lang="ru-RU" dirty="0"/>
          </a:p>
          <a:p>
            <a:endParaRPr lang="ru-RU" dirty="0"/>
          </a:p>
          <a:p>
            <a:endParaRPr lang="ru-RU" dirty="0"/>
          </a:p>
        </p:txBody>
      </p:sp>
    </p:spTree>
    <p:extLst>
      <p:ext uri="{BB962C8B-B14F-4D97-AF65-F5344CB8AC3E}">
        <p14:creationId xmlns:p14="http://schemas.microsoft.com/office/powerpoint/2010/main" val="1088941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Schedule of sessions on Kyrgyz Language and Literature</a:t>
            </a:r>
            <a:endParaRPr lang="ru-R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424758"/>
              </p:ext>
            </p:extLst>
          </p:nvPr>
        </p:nvGraphicFramePr>
        <p:xfrm>
          <a:off x="827583" y="1916831"/>
          <a:ext cx="6480720" cy="3528392"/>
        </p:xfrm>
        <a:graphic>
          <a:graphicData uri="http://schemas.openxmlformats.org/drawingml/2006/table">
            <a:tbl>
              <a:tblPr firstRow="1" firstCol="1" bandRow="1">
                <a:tableStyleId>{5C22544A-7EE6-4342-B048-85BDC9FD1C3A}</a:tableStyleId>
              </a:tblPr>
              <a:tblGrid>
                <a:gridCol w="2370270"/>
                <a:gridCol w="2370270"/>
                <a:gridCol w="1740180"/>
              </a:tblGrid>
              <a:tr h="882098">
                <a:tc>
                  <a:txBody>
                    <a:bodyPr/>
                    <a:lstStyle/>
                    <a:p>
                      <a:pPr>
                        <a:lnSpc>
                          <a:spcPct val="115000"/>
                        </a:lnSpc>
                        <a:spcAft>
                          <a:spcPts val="1000"/>
                        </a:spcAft>
                      </a:pPr>
                      <a:r>
                        <a:rPr lang="en-US" sz="1200" strike="sngStrike" dirty="0">
                          <a:effectLst/>
                        </a:rPr>
                        <a:t>Nov.13, 2019</a:t>
                      </a:r>
                      <a:endParaRPr lang="ru-RU" sz="1100" strike="sngStrike" dirty="0">
                        <a:effectLst/>
                        <a:latin typeface="Calibri"/>
                        <a:ea typeface="Calibri"/>
                        <a:cs typeface="Times New Roman"/>
                      </a:endParaRPr>
                    </a:p>
                  </a:txBody>
                  <a:tcPr marL="68580" marR="68580" marT="0" marB="0"/>
                </a:tc>
                <a:tc>
                  <a:txBody>
                    <a:bodyPr/>
                    <a:lstStyle/>
                    <a:p>
                      <a:pPr>
                        <a:lnSpc>
                          <a:spcPct val="115000"/>
                        </a:lnSpc>
                        <a:spcAft>
                          <a:spcPts val="1000"/>
                        </a:spcAft>
                      </a:pPr>
                      <a:r>
                        <a:rPr lang="en-US" sz="1200" strike="sngStrike" dirty="0">
                          <a:effectLst/>
                        </a:rPr>
                        <a:t>5:00- 6.15 p.m.</a:t>
                      </a:r>
                      <a:endParaRPr lang="ru-RU" sz="1100" strike="sngStrike" dirty="0">
                        <a:effectLst/>
                        <a:latin typeface="Calibri"/>
                        <a:ea typeface="Calibri"/>
                        <a:cs typeface="Times New Roman"/>
                      </a:endParaRPr>
                    </a:p>
                  </a:txBody>
                  <a:tcPr marL="68580" marR="68580" marT="0" marB="0"/>
                </a:tc>
                <a:tc>
                  <a:txBody>
                    <a:bodyPr/>
                    <a:lstStyle/>
                    <a:p>
                      <a:pPr>
                        <a:lnSpc>
                          <a:spcPct val="115000"/>
                        </a:lnSpc>
                        <a:spcAft>
                          <a:spcPts val="1000"/>
                        </a:spcAft>
                      </a:pPr>
                      <a:r>
                        <a:rPr lang="en-US" sz="1200" strike="sngStrike" dirty="0">
                          <a:effectLst/>
                        </a:rPr>
                        <a:t>434</a:t>
                      </a:r>
                      <a:endParaRPr lang="ru-RU" sz="1100" strike="sngStrike" dirty="0">
                        <a:effectLst/>
                        <a:latin typeface="Calibri"/>
                        <a:ea typeface="Calibri"/>
                        <a:cs typeface="Times New Roman"/>
                      </a:endParaRPr>
                    </a:p>
                  </a:txBody>
                  <a:tcPr marL="68580" marR="68580" marT="0" marB="0"/>
                </a:tc>
              </a:tr>
              <a:tr h="882098">
                <a:tc>
                  <a:txBody>
                    <a:bodyPr/>
                    <a:lstStyle/>
                    <a:p>
                      <a:pPr>
                        <a:lnSpc>
                          <a:spcPct val="115000"/>
                        </a:lnSpc>
                        <a:spcAft>
                          <a:spcPts val="1000"/>
                        </a:spcAft>
                      </a:pPr>
                      <a:r>
                        <a:rPr lang="en-US" sz="1200">
                          <a:effectLst/>
                        </a:rPr>
                        <a:t>Nov.20, 2019</a:t>
                      </a:r>
                      <a:endParaRPr lang="ru-RU" sz="1100">
                        <a:effectLst/>
                        <a:latin typeface="Calibri"/>
                        <a:ea typeface="Calibri"/>
                        <a:cs typeface="Times New Roman"/>
                      </a:endParaRPr>
                    </a:p>
                  </a:txBody>
                  <a:tcPr marL="68580" marR="68580" marT="0" marB="0"/>
                </a:tc>
                <a:tc>
                  <a:txBody>
                    <a:bodyPr/>
                    <a:lstStyle/>
                    <a:p>
                      <a:pPr>
                        <a:lnSpc>
                          <a:spcPct val="115000"/>
                        </a:lnSpc>
                        <a:spcAft>
                          <a:spcPts val="1000"/>
                        </a:spcAft>
                      </a:pPr>
                      <a:r>
                        <a:rPr lang="en-US" sz="1200">
                          <a:effectLst/>
                        </a:rPr>
                        <a:t>5:00- 6.15 p.m.</a:t>
                      </a:r>
                      <a:endParaRPr lang="ru-RU" sz="1100">
                        <a:effectLst/>
                        <a:latin typeface="Calibri"/>
                        <a:ea typeface="Calibri"/>
                        <a:cs typeface="Times New Roman"/>
                      </a:endParaRPr>
                    </a:p>
                  </a:txBody>
                  <a:tcPr marL="68580" marR="68580" marT="0" marB="0"/>
                </a:tc>
                <a:tc>
                  <a:txBody>
                    <a:bodyPr/>
                    <a:lstStyle/>
                    <a:p>
                      <a:pPr>
                        <a:lnSpc>
                          <a:spcPct val="115000"/>
                        </a:lnSpc>
                        <a:spcAft>
                          <a:spcPts val="1000"/>
                        </a:spcAft>
                      </a:pPr>
                      <a:r>
                        <a:rPr lang="en-US" sz="1200">
                          <a:effectLst/>
                        </a:rPr>
                        <a:t>440</a:t>
                      </a:r>
                      <a:endParaRPr lang="ru-RU" sz="1100">
                        <a:effectLst/>
                        <a:latin typeface="Calibri"/>
                        <a:ea typeface="Calibri"/>
                        <a:cs typeface="Times New Roman"/>
                      </a:endParaRPr>
                    </a:p>
                  </a:txBody>
                  <a:tcPr marL="68580" marR="68580" marT="0" marB="0"/>
                </a:tc>
              </a:tr>
              <a:tr h="882098">
                <a:tc>
                  <a:txBody>
                    <a:bodyPr/>
                    <a:lstStyle/>
                    <a:p>
                      <a:pPr>
                        <a:lnSpc>
                          <a:spcPct val="115000"/>
                        </a:lnSpc>
                        <a:spcAft>
                          <a:spcPts val="1000"/>
                        </a:spcAft>
                      </a:pPr>
                      <a:r>
                        <a:rPr lang="en-US" sz="1200">
                          <a:effectLst/>
                        </a:rPr>
                        <a:t>Nov.27, 2019</a:t>
                      </a:r>
                      <a:endParaRPr lang="ru-RU" sz="1100">
                        <a:effectLst/>
                        <a:latin typeface="Calibri"/>
                        <a:ea typeface="Calibri"/>
                        <a:cs typeface="Times New Roman"/>
                      </a:endParaRPr>
                    </a:p>
                  </a:txBody>
                  <a:tcPr marL="68580" marR="68580" marT="0" marB="0"/>
                </a:tc>
                <a:tc>
                  <a:txBody>
                    <a:bodyPr/>
                    <a:lstStyle/>
                    <a:p>
                      <a:pPr>
                        <a:lnSpc>
                          <a:spcPct val="115000"/>
                        </a:lnSpc>
                        <a:spcAft>
                          <a:spcPts val="1000"/>
                        </a:spcAft>
                      </a:pPr>
                      <a:r>
                        <a:rPr lang="en-US" sz="1200">
                          <a:effectLst/>
                        </a:rPr>
                        <a:t>5:00- 6.15 p.m.</a:t>
                      </a:r>
                      <a:endParaRPr lang="ru-RU" sz="1100">
                        <a:effectLst/>
                        <a:latin typeface="Calibri"/>
                        <a:ea typeface="Calibri"/>
                        <a:cs typeface="Times New Roman"/>
                      </a:endParaRPr>
                    </a:p>
                  </a:txBody>
                  <a:tcPr marL="68580" marR="68580" marT="0" marB="0"/>
                </a:tc>
                <a:tc>
                  <a:txBody>
                    <a:bodyPr/>
                    <a:lstStyle/>
                    <a:p>
                      <a:pPr>
                        <a:lnSpc>
                          <a:spcPct val="115000"/>
                        </a:lnSpc>
                        <a:spcAft>
                          <a:spcPts val="1000"/>
                        </a:spcAft>
                      </a:pPr>
                      <a:r>
                        <a:rPr lang="en-US" sz="1200">
                          <a:effectLst/>
                        </a:rPr>
                        <a:t>434</a:t>
                      </a:r>
                      <a:endParaRPr lang="ru-RU" sz="1100">
                        <a:effectLst/>
                        <a:latin typeface="Calibri"/>
                        <a:ea typeface="Calibri"/>
                        <a:cs typeface="Times New Roman"/>
                      </a:endParaRPr>
                    </a:p>
                  </a:txBody>
                  <a:tcPr marL="68580" marR="68580" marT="0" marB="0"/>
                </a:tc>
              </a:tr>
              <a:tr h="882098">
                <a:tc>
                  <a:txBody>
                    <a:bodyPr/>
                    <a:lstStyle/>
                    <a:p>
                      <a:pPr>
                        <a:lnSpc>
                          <a:spcPct val="115000"/>
                        </a:lnSpc>
                        <a:spcAft>
                          <a:spcPts val="1000"/>
                        </a:spcAft>
                      </a:pPr>
                      <a:r>
                        <a:rPr lang="en-US" sz="1200">
                          <a:effectLst/>
                        </a:rPr>
                        <a:t>Dec.4, 2019</a:t>
                      </a:r>
                      <a:endParaRPr lang="ru-RU" sz="1100">
                        <a:effectLst/>
                        <a:latin typeface="Calibri"/>
                        <a:ea typeface="Calibri"/>
                        <a:cs typeface="Times New Roman"/>
                      </a:endParaRPr>
                    </a:p>
                  </a:txBody>
                  <a:tcPr marL="68580" marR="68580" marT="0" marB="0"/>
                </a:tc>
                <a:tc>
                  <a:txBody>
                    <a:bodyPr/>
                    <a:lstStyle/>
                    <a:p>
                      <a:pPr>
                        <a:lnSpc>
                          <a:spcPct val="115000"/>
                        </a:lnSpc>
                        <a:spcAft>
                          <a:spcPts val="1000"/>
                        </a:spcAft>
                      </a:pPr>
                      <a:r>
                        <a:rPr lang="en-US" sz="1200" dirty="0">
                          <a:effectLst/>
                        </a:rPr>
                        <a:t>5:00- 6.15 p.m.</a:t>
                      </a:r>
                      <a:endParaRPr lang="ru-RU"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n-US" sz="1200" dirty="0">
                          <a:effectLst/>
                        </a:rPr>
                        <a:t>440</a:t>
                      </a:r>
                      <a:endParaRPr lang="ru-RU"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38905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and </a:t>
            </a:r>
            <a:r>
              <a:rPr lang="en-US" dirty="0" err="1" smtClean="0"/>
              <a:t>Manas</a:t>
            </a:r>
            <a:r>
              <a:rPr lang="en-US" dirty="0" smtClean="0"/>
              <a:t> Studies</a:t>
            </a:r>
            <a:endParaRPr lang="ru-RU" dirty="0"/>
          </a:p>
        </p:txBody>
      </p:sp>
      <p:sp>
        <p:nvSpPr>
          <p:cNvPr id="3" name="Content Placeholder 2"/>
          <p:cNvSpPr>
            <a:spLocks noGrp="1"/>
          </p:cNvSpPr>
          <p:nvPr>
            <p:ph idx="1"/>
          </p:nvPr>
        </p:nvSpPr>
        <p:spPr/>
        <p:txBody>
          <a:bodyPr/>
          <a:lstStyle/>
          <a:p>
            <a:r>
              <a:rPr lang="en-US" dirty="0" smtClean="0"/>
              <a:t>“</a:t>
            </a:r>
            <a:r>
              <a:rPr lang="en-US" dirty="0"/>
              <a:t>Introduction to Philosophy”- PHI/HUM, </a:t>
            </a:r>
            <a:r>
              <a:rPr lang="en-US" dirty="0">
                <a:solidFill>
                  <a:srgbClr val="FF0000"/>
                </a:solidFill>
              </a:rPr>
              <a:t> </a:t>
            </a:r>
            <a:r>
              <a:rPr lang="en-US" dirty="0" smtClean="0">
                <a:solidFill>
                  <a:srgbClr val="FF0000"/>
                </a:solidFill>
              </a:rPr>
              <a:t>6 credits</a:t>
            </a:r>
          </a:p>
          <a:p>
            <a:r>
              <a:rPr lang="en-US" dirty="0" smtClean="0"/>
              <a:t>“</a:t>
            </a:r>
            <a:r>
              <a:rPr lang="en-US" dirty="0" err="1"/>
              <a:t>Manas</a:t>
            </a:r>
            <a:r>
              <a:rPr lang="en-US" dirty="0"/>
              <a:t> Studies” -2 cr. as </a:t>
            </a:r>
            <a:r>
              <a:rPr lang="en-US" dirty="0" smtClean="0"/>
              <a:t>HUM/ART</a:t>
            </a:r>
          </a:p>
          <a:p>
            <a:endParaRPr lang="en-US" dirty="0"/>
          </a:p>
          <a:p>
            <a:endParaRPr lang="ru-RU" dirty="0"/>
          </a:p>
        </p:txBody>
      </p:sp>
    </p:spTree>
    <p:extLst>
      <p:ext uri="{BB962C8B-B14F-4D97-AF65-F5344CB8AC3E}">
        <p14:creationId xmlns:p14="http://schemas.microsoft.com/office/powerpoint/2010/main" val="3949167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latin typeface="Bodoni MT Condensed" pitchFamily="18" charset="0"/>
                <a:cs typeface="Times New Roman" pitchFamily="18" charset="0"/>
              </a:rPr>
              <a:t>Foreign Languages </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700808"/>
            <a:ext cx="8229600" cy="4680520"/>
          </a:xfrm>
        </p:spPr>
        <p:txBody>
          <a:bodyPr>
            <a:normAutofit fontScale="92500"/>
          </a:bodyPr>
          <a:lstStyle/>
          <a:p>
            <a:pPr>
              <a:defRPr/>
            </a:pPr>
            <a:r>
              <a:rPr lang="en-US" dirty="0" smtClean="0">
                <a:latin typeface="Franklin Gothic Book" pitchFamily="34" charset="0"/>
                <a:cs typeface="Times New Roman" pitchFamily="18" charset="0"/>
              </a:rPr>
              <a:t>Japanese </a:t>
            </a:r>
            <a:r>
              <a:rPr lang="en-US" dirty="0">
                <a:solidFill>
                  <a:srgbClr val="FF0000"/>
                </a:solidFill>
                <a:latin typeface="Franklin Gothic Book" pitchFamily="34" charset="0"/>
                <a:cs typeface="Times New Roman" pitchFamily="18" charset="0"/>
              </a:rPr>
              <a:t>(part I and </a:t>
            </a:r>
            <a:r>
              <a:rPr lang="en-US" dirty="0" smtClean="0">
                <a:solidFill>
                  <a:srgbClr val="FF0000"/>
                </a:solidFill>
                <a:latin typeface="Franklin Gothic Book" pitchFamily="34" charset="0"/>
                <a:cs typeface="Times New Roman" pitchFamily="18" charset="0"/>
              </a:rPr>
              <a:t>II), </a:t>
            </a:r>
            <a:r>
              <a:rPr lang="en-US" dirty="0" smtClean="0">
                <a:latin typeface="Franklin Gothic Book" pitchFamily="34" charset="0"/>
                <a:cs typeface="Times New Roman" pitchFamily="18" charset="0"/>
              </a:rPr>
              <a:t>Korean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Chinese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are offered in FALL 2019. In Spring 2020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German</a:t>
            </a:r>
            <a:r>
              <a:rPr lang="en-US" dirty="0">
                <a:latin typeface="Franklin Gothic Book" pitchFamily="34" charset="0"/>
                <a:cs typeface="Times New Roman" pitchFamily="18" charset="0"/>
              </a:rPr>
              <a:t>, </a:t>
            </a:r>
            <a:r>
              <a:rPr lang="en-US" dirty="0" smtClean="0">
                <a:latin typeface="Franklin Gothic Book" pitchFamily="34" charset="0"/>
                <a:cs typeface="Times New Roman" pitchFamily="18" charset="0"/>
              </a:rPr>
              <a:t>French, and Spanish </a:t>
            </a:r>
            <a:r>
              <a:rPr lang="en-US" dirty="0">
                <a:solidFill>
                  <a:srgbClr val="FF0000"/>
                </a:solidFill>
                <a:latin typeface="Franklin Gothic Book" pitchFamily="34" charset="0"/>
                <a:cs typeface="Times New Roman" pitchFamily="18" charset="0"/>
              </a:rPr>
              <a:t>(part </a:t>
            </a:r>
            <a:r>
              <a:rPr lang="en-US" dirty="0" smtClean="0">
                <a:solidFill>
                  <a:srgbClr val="FF0000"/>
                </a:solidFill>
                <a:latin typeface="Franklin Gothic Book" pitchFamily="34" charset="0"/>
                <a:cs typeface="Times New Roman" pitchFamily="18" charset="0"/>
              </a:rPr>
              <a:t>I, II, Advanced) </a:t>
            </a:r>
            <a:r>
              <a:rPr lang="en-US" dirty="0" smtClean="0">
                <a:latin typeface="Franklin Gothic Book" pitchFamily="34" charset="0"/>
                <a:cs typeface="Times New Roman" pitchFamily="18" charset="0"/>
              </a:rPr>
              <a:t>are offered </a:t>
            </a:r>
            <a:r>
              <a:rPr lang="en-US" dirty="0">
                <a:latin typeface="Franklin Gothic Book" pitchFamily="34" charset="0"/>
                <a:cs typeface="Times New Roman" pitchFamily="18" charset="0"/>
              </a:rPr>
              <a:t>in Fall </a:t>
            </a:r>
            <a:r>
              <a:rPr lang="en-US" dirty="0" smtClean="0">
                <a:latin typeface="Franklin Gothic Book" pitchFamily="34" charset="0"/>
                <a:cs typeface="Times New Roman" pitchFamily="18" charset="0"/>
              </a:rPr>
              <a:t>2019. </a:t>
            </a:r>
            <a:r>
              <a:rPr lang="en-US" dirty="0">
                <a:latin typeface="Franklin Gothic Book" pitchFamily="34" charset="0"/>
                <a:cs typeface="Times New Roman" pitchFamily="18" charset="0"/>
              </a:rPr>
              <a:t>In Spring </a:t>
            </a:r>
            <a:r>
              <a:rPr lang="en-US" dirty="0" smtClean="0">
                <a:latin typeface="Franklin Gothic Book" pitchFamily="34" charset="0"/>
                <a:cs typeface="Times New Roman" pitchFamily="18" charset="0"/>
              </a:rPr>
              <a:t>2020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If a student wants to take an Intermediate level course (as Part I), s/he must first take a test at European Studies department. </a:t>
            </a:r>
          </a:p>
          <a:p>
            <a:pPr>
              <a:defRPr/>
            </a:pPr>
            <a:r>
              <a:rPr lang="en-US" dirty="0" smtClean="0">
                <a:solidFill>
                  <a:srgbClr val="FF0000"/>
                </a:solidFill>
                <a:latin typeface="Times New Roman" pitchFamily="18" charset="0"/>
                <a:cs typeface="Times New Roman" pitchFamily="18" charset="0"/>
              </a:rPr>
              <a:t>(Only 6 </a:t>
            </a:r>
            <a:r>
              <a:rPr lang="en-US" dirty="0" smtClean="0">
                <a:solidFill>
                  <a:srgbClr val="FF0000"/>
                </a:solidFill>
                <a:latin typeface="Times New Roman" pitchFamily="18" charset="0"/>
                <a:cs typeface="Times New Roman" pitchFamily="18" charset="0"/>
              </a:rPr>
              <a:t>cr. </a:t>
            </a:r>
            <a:r>
              <a:rPr lang="en-US" dirty="0" smtClean="0">
                <a:solidFill>
                  <a:srgbClr val="FF0000"/>
                </a:solidFill>
                <a:latin typeface="Times New Roman" pitchFamily="18" charset="0"/>
                <a:cs typeface="Times New Roman" pitchFamily="18" charset="0"/>
              </a:rPr>
              <a:t>will cover HUM requirement) Starting from fall 2018 only 6 credits of foreign language counts as HUM</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97590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Course Policy</a:t>
            </a:r>
            <a:endParaRPr lang="ru-RU" dirty="0"/>
          </a:p>
        </p:txBody>
      </p:sp>
      <p:sp>
        <p:nvSpPr>
          <p:cNvPr id="3" name="Content Placeholder 2"/>
          <p:cNvSpPr>
            <a:spLocks noGrp="1"/>
          </p:cNvSpPr>
          <p:nvPr>
            <p:ph idx="1"/>
          </p:nvPr>
        </p:nvSpPr>
        <p:spPr>
          <a:xfrm>
            <a:off x="457200" y="1700809"/>
            <a:ext cx="8229600" cy="2952328"/>
          </a:xfrm>
        </p:spPr>
        <p:txBody>
          <a:bodyPr>
            <a:normAutofit/>
          </a:bodyPr>
          <a:lstStyle/>
          <a:p>
            <a:r>
              <a:rPr lang="en-US" dirty="0" smtClean="0"/>
              <a:t>AUCA policy states that if a student earns (6) credits for one (Fall) semester of a language but does not take </a:t>
            </a:r>
            <a:r>
              <a:rPr lang="en-US" dirty="0"/>
              <a:t>(6) credits of the same language the </a:t>
            </a:r>
            <a:r>
              <a:rPr lang="en-US" dirty="0" smtClean="0"/>
              <a:t>second (Spring) semester in that academic year, the </a:t>
            </a:r>
            <a:r>
              <a:rPr lang="en-US" dirty="0"/>
              <a:t>grade and </a:t>
            </a:r>
            <a:r>
              <a:rPr lang="en-US" u="sng" dirty="0"/>
              <a:t>6 credits will be removed from the student’s </a:t>
            </a:r>
            <a:r>
              <a:rPr lang="en-US" u="sng" dirty="0" smtClean="0"/>
              <a:t>transcript</a:t>
            </a:r>
            <a:r>
              <a:rPr lang="en-US" dirty="0" smtClean="0"/>
              <a:t>. </a:t>
            </a:r>
          </a:p>
          <a:p>
            <a:r>
              <a:rPr lang="en-US" dirty="0" smtClean="0"/>
              <a:t>A student will loose: </a:t>
            </a:r>
            <a:r>
              <a:rPr lang="en-US" dirty="0" smtClean="0">
                <a:solidFill>
                  <a:srgbClr val="FF0000"/>
                </a:solidFill>
              </a:rPr>
              <a:t>CREDITS, TIME,MONEY</a:t>
            </a:r>
          </a:p>
          <a:p>
            <a:pPr marL="0" indent="0">
              <a:buNone/>
            </a:pPr>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333957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 College Diploma</a:t>
            </a:r>
            <a:endParaRPr lang="ru-RU" dirty="0"/>
          </a:p>
        </p:txBody>
      </p:sp>
      <p:sp>
        <p:nvSpPr>
          <p:cNvPr id="3" name="Content Placeholder 2"/>
          <p:cNvSpPr>
            <a:spLocks noGrp="1"/>
          </p:cNvSpPr>
          <p:nvPr>
            <p:ph idx="1"/>
          </p:nvPr>
        </p:nvSpPr>
        <p:spPr>
          <a:xfrm>
            <a:off x="457200" y="1700808"/>
            <a:ext cx="8229600" cy="4425355"/>
          </a:xfrm>
        </p:spPr>
        <p:txBody>
          <a:bodyPr>
            <a:normAutofit/>
          </a:bodyPr>
          <a:lstStyle/>
          <a:p>
            <a:r>
              <a:rPr lang="en-US" dirty="0" smtClean="0"/>
              <a:t>Most majors earn a Bard College diploma upon graduation.</a:t>
            </a:r>
          </a:p>
          <a:p>
            <a:r>
              <a:rPr lang="en-US" dirty="0" smtClean="0"/>
              <a:t>BA &amp; IBL majors must earn additional credits for BARD certificate:</a:t>
            </a:r>
            <a:endParaRPr lang="en-US" dirty="0"/>
          </a:p>
          <a:p>
            <a:pPr lvl="1"/>
            <a:r>
              <a:rPr lang="en-US" dirty="0"/>
              <a:t>6</a:t>
            </a:r>
            <a:r>
              <a:rPr lang="en-US" dirty="0" smtClean="0"/>
              <a:t> credits Social Science</a:t>
            </a:r>
          </a:p>
          <a:p>
            <a:pPr lvl="1"/>
            <a:r>
              <a:rPr lang="en-US" dirty="0" smtClean="0"/>
              <a:t>12 credits Art</a:t>
            </a:r>
          </a:p>
          <a:p>
            <a:pPr lvl="1"/>
            <a:r>
              <a:rPr lang="en-US" dirty="0" smtClean="0"/>
              <a:t>12 credits Math </a:t>
            </a:r>
            <a:r>
              <a:rPr lang="en-US" dirty="0"/>
              <a:t>courses </a:t>
            </a:r>
            <a:endParaRPr lang="en-US" dirty="0" smtClean="0"/>
          </a:p>
          <a:p>
            <a:pPr lvl="1"/>
            <a:r>
              <a:rPr lang="en-US" dirty="0" smtClean="0"/>
              <a:t>12 credits Humanities courses</a:t>
            </a:r>
          </a:p>
          <a:p>
            <a:r>
              <a:rPr lang="en-US" dirty="0" smtClean="0"/>
              <a:t>IBL students might have an opportunity to receive BARD College diploma majoring in Human Rights. For detailed information please contact the head of the IBL program </a:t>
            </a:r>
            <a:r>
              <a:rPr lang="en-US" dirty="0" err="1" smtClean="0"/>
              <a:t>Elida</a:t>
            </a:r>
            <a:r>
              <a:rPr lang="en-US" dirty="0" smtClean="0"/>
              <a:t> </a:t>
            </a:r>
            <a:r>
              <a:rPr lang="en-US" dirty="0" err="1" smtClean="0"/>
              <a:t>Nogoibaeva</a:t>
            </a:r>
            <a:r>
              <a:rPr lang="en-US" dirty="0" smtClean="0"/>
              <a:t>. </a:t>
            </a:r>
          </a:p>
          <a:p>
            <a:endParaRPr lang="ru-RU" dirty="0"/>
          </a:p>
        </p:txBody>
      </p:sp>
    </p:spTree>
    <p:extLst>
      <p:ext uri="{BB962C8B-B14F-4D97-AF65-F5344CB8AC3E}">
        <p14:creationId xmlns:p14="http://schemas.microsoft.com/office/powerpoint/2010/main" val="9656442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cs typeface="Times New Roman" pitchFamily="18" charset="0"/>
              </a:rPr>
              <a:t>Sport class</a:t>
            </a:r>
            <a:endParaRPr lang="ru-RU" dirty="0" smtClean="0">
              <a:cs typeface="Times New Roman" pitchFamily="18" charset="0"/>
            </a:endParaRPr>
          </a:p>
        </p:txBody>
      </p:sp>
      <p:sp>
        <p:nvSpPr>
          <p:cNvPr id="3" name="Content Placeholder 2"/>
          <p:cNvSpPr>
            <a:spLocks noGrp="1"/>
          </p:cNvSpPr>
          <p:nvPr>
            <p:ph idx="1"/>
          </p:nvPr>
        </p:nvSpPr>
        <p:spPr>
          <a:xfrm>
            <a:off x="457200" y="1700808"/>
            <a:ext cx="8229600" cy="4425355"/>
          </a:xfrm>
        </p:spPr>
        <p:txBody>
          <a:bodyPr rtlCol="0">
            <a:normAutofit/>
          </a:bodyPr>
          <a:lstStyle/>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400 hours required for degree</a:t>
            </a:r>
          </a:p>
          <a:p>
            <a:pPr lvl="1">
              <a:buFont typeface="Arial" pitchFamily="34" charset="0"/>
              <a:buChar char="•"/>
              <a:defRPr/>
            </a:pPr>
            <a:r>
              <a:rPr lang="en-US" b="1" dirty="0" smtClean="0">
                <a:latin typeface="Franklin Gothic Book" pitchFamily="34" charset="0"/>
                <a:cs typeface="Times New Roman" pitchFamily="18" charset="0"/>
              </a:rPr>
              <a:t>100 hours per semester (4 semesters)</a:t>
            </a:r>
          </a:p>
          <a:p>
            <a:pPr eaLnBrk="1" fontAlgn="auto" hangingPunct="1">
              <a:spcAft>
                <a:spcPts val="0"/>
              </a:spcAft>
              <a:buFont typeface="Arial" pitchFamily="34" charset="0"/>
              <a:buChar char="•"/>
              <a:defRPr/>
            </a:pPr>
            <a:r>
              <a:rPr lang="en-US" b="1" dirty="0">
                <a:latin typeface="Franklin Gothic Book" pitchFamily="34" charset="0"/>
                <a:cs typeface="Times New Roman" pitchFamily="18" charset="0"/>
              </a:rPr>
              <a:t>N</a:t>
            </a:r>
            <a:r>
              <a:rPr lang="en-US" b="1" dirty="0" smtClean="0">
                <a:latin typeface="Franklin Gothic Book" pitchFamily="34" charset="0"/>
                <a:cs typeface="Times New Roman" pitchFamily="18" charset="0"/>
              </a:rPr>
              <a:t>on-credit</a:t>
            </a:r>
            <a:r>
              <a:rPr lang="en-US" dirty="0" smtClean="0">
                <a:latin typeface="Franklin Gothic Book" pitchFamily="34" charset="0"/>
                <a:cs typeface="Times New Roman" pitchFamily="18" charset="0"/>
              </a:rPr>
              <a:t> requirement</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ONLY </a:t>
            </a:r>
            <a:r>
              <a:rPr lang="en-US" b="1" u="sng" dirty="0" smtClean="0">
                <a:latin typeface="Franklin Gothic Book" pitchFamily="34" charset="0"/>
                <a:cs typeface="Times New Roman" pitchFamily="18" charset="0"/>
              </a:rPr>
              <a:t>one Sport class </a:t>
            </a:r>
            <a:r>
              <a:rPr lang="en-US" dirty="0" smtClean="0">
                <a:latin typeface="Franklin Gothic Book" pitchFamily="34" charset="0"/>
                <a:cs typeface="Times New Roman" pitchFamily="18" charset="0"/>
              </a:rPr>
              <a:t>per semester</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Registering for two or more Sport classes is NOT ALLOWED  </a:t>
            </a:r>
          </a:p>
          <a:p>
            <a:pPr eaLnBrk="1" fontAlgn="auto" hangingPunct="1">
              <a:spcAft>
                <a:spcPts val="0"/>
              </a:spcAft>
              <a:buFont typeface="Arial" pitchFamily="34" charset="0"/>
              <a:buChar char="•"/>
              <a:defRPr/>
            </a:pPr>
            <a:r>
              <a:rPr lang="en-US" u="sng" dirty="0" smtClean="0">
                <a:latin typeface="Franklin Gothic Book" pitchFamily="34" charset="0"/>
                <a:cs typeface="Times New Roman" pitchFamily="18" charset="0"/>
              </a:rPr>
              <a:t>Do not wait until the last days of Registration to drop an extra SPORT class</a:t>
            </a:r>
            <a:r>
              <a:rPr lang="en-US" dirty="0" smtClean="0">
                <a:latin typeface="Franklin Gothic Book" pitchFamily="34" charset="0"/>
                <a:cs typeface="Times New Roman" pitchFamily="18" charset="0"/>
              </a:rPr>
              <a:t>. Fellow students are trying to Register for classes that appear full.</a:t>
            </a:r>
          </a:p>
          <a:p>
            <a:pPr eaLnBrk="1" fontAlgn="auto" hangingPunct="1">
              <a:spcAft>
                <a:spcPts val="0"/>
              </a:spcAft>
              <a:buFont typeface="Arial" pitchFamily="34" charset="0"/>
              <a:buChar char="•"/>
              <a:defRPr/>
            </a:pPr>
            <a:r>
              <a:rPr lang="en-US" dirty="0" smtClean="0">
                <a:solidFill>
                  <a:srgbClr val="FF0000"/>
                </a:solidFill>
                <a:latin typeface="Franklin Gothic Book" pitchFamily="34" charset="0"/>
                <a:cs typeface="Times New Roman" pitchFamily="18" charset="0"/>
              </a:rPr>
              <a:t>NON </a:t>
            </a:r>
            <a:r>
              <a:rPr lang="en-US" dirty="0">
                <a:solidFill>
                  <a:srgbClr val="FF0000"/>
                </a:solidFill>
                <a:latin typeface="Franklin Gothic Book" pitchFamily="34" charset="0"/>
                <a:cs typeface="Times New Roman" pitchFamily="18" charset="0"/>
              </a:rPr>
              <a:t>PASS </a:t>
            </a:r>
            <a:r>
              <a:rPr lang="en-US" dirty="0" smtClean="0">
                <a:solidFill>
                  <a:srgbClr val="FF0000"/>
                </a:solidFill>
                <a:latin typeface="Franklin Gothic Book" pitchFamily="34" charset="0"/>
                <a:cs typeface="Times New Roman" pitchFamily="18" charset="0"/>
              </a:rPr>
              <a:t>grade for a Sport class requires payment for a 5th semester / additional Sport class – $200 fee.</a:t>
            </a:r>
            <a:endParaRPr lang="ru-RU" dirty="0">
              <a:solidFill>
                <a:srgbClr val="FF0000"/>
              </a:solidFill>
              <a:latin typeface="Franklin Gothic Book" pitchFamily="34" charset="0"/>
              <a:cs typeface="Times New Roman" pitchFamily="18" charset="0"/>
            </a:endParaRPr>
          </a:p>
          <a:p>
            <a:pPr eaLnBrk="1" fontAlgn="auto" hangingPunct="1">
              <a:spcAft>
                <a:spcPts val="0"/>
              </a:spcAft>
              <a:buFont typeface="Arial" pitchFamily="34" charset="0"/>
              <a:buChar char="•"/>
              <a:defRPr/>
            </a:pPr>
            <a:endParaRPr lang="ru-RU" dirty="0"/>
          </a:p>
        </p:txBody>
      </p:sp>
    </p:spTree>
    <p:extLst>
      <p:ext uri="{BB962C8B-B14F-4D97-AF65-F5344CB8AC3E}">
        <p14:creationId xmlns:p14="http://schemas.microsoft.com/office/powerpoint/2010/main" val="2540495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latin typeface="Bodoni MT Condensed" pitchFamily="18" charset="0"/>
                <a:cs typeface="Times New Roman" pitchFamily="18" charset="0"/>
              </a:rPr>
              <a:t>Sport class</a:t>
            </a:r>
            <a:endParaRPr lang="ru-RU" dirty="0" smtClean="0">
              <a:latin typeface="Times New Roman" pitchFamily="18" charset="0"/>
              <a:cs typeface="Times New Roman" pitchFamily="18" charset="0"/>
            </a:endParaRPr>
          </a:p>
        </p:txBody>
      </p:sp>
      <p:sp>
        <p:nvSpPr>
          <p:cNvPr id="28675" name="Content Placeholder 2"/>
          <p:cNvSpPr>
            <a:spLocks noGrp="1"/>
          </p:cNvSpPr>
          <p:nvPr>
            <p:ph idx="1"/>
          </p:nvPr>
        </p:nvSpPr>
        <p:spPr>
          <a:xfrm>
            <a:off x="395536" y="1988840"/>
            <a:ext cx="8229600" cy="4525963"/>
          </a:xfrm>
        </p:spPr>
        <p:txBody>
          <a:bodyPr>
            <a:normAutofit/>
          </a:bodyPr>
          <a:lstStyle/>
          <a:p>
            <a:pPr eaLnBrk="1" hangingPunct="1"/>
            <a:r>
              <a:rPr lang="en-US" dirty="0" smtClean="0">
                <a:latin typeface="Franklin Gothic Book" pitchFamily="34" charset="0"/>
                <a:cs typeface="Times New Roman" pitchFamily="18" charset="0"/>
              </a:rPr>
              <a:t>If students have a health issue (not allowed to take sports)</a:t>
            </a:r>
          </a:p>
          <a:p>
            <a:pPr lvl="1"/>
            <a:r>
              <a:rPr lang="en-US" sz="2400" dirty="0" smtClean="0">
                <a:latin typeface="Franklin Gothic Book" pitchFamily="34" charset="0"/>
                <a:cs typeface="Times New Roman" pitchFamily="18" charset="0"/>
              </a:rPr>
              <a:t>Sign up for SPORT: ID 3558; SPO-128.1</a:t>
            </a:r>
          </a:p>
          <a:p>
            <a:pPr lvl="1"/>
            <a:r>
              <a:rPr lang="en-US" sz="2400" dirty="0" smtClean="0">
                <a:latin typeface="Franklin Gothic Book" pitchFamily="34" charset="0"/>
                <a:cs typeface="Times New Roman" pitchFamily="18" charset="0"/>
              </a:rPr>
              <a:t>Provide a </a:t>
            </a:r>
            <a:r>
              <a:rPr lang="en-US" sz="2400" b="1" u="sng" dirty="0" smtClean="0">
                <a:latin typeface="Franklin Gothic Book" pitchFamily="34" charset="0"/>
                <a:cs typeface="Times New Roman" pitchFamily="18" charset="0"/>
              </a:rPr>
              <a:t>medical document </a:t>
            </a:r>
            <a:r>
              <a:rPr lang="en-US" sz="2400" dirty="0" smtClean="0">
                <a:latin typeface="Franklin Gothic Book" pitchFamily="34" charset="0"/>
                <a:cs typeface="Times New Roman" pitchFamily="18" charset="0"/>
              </a:rPr>
              <a:t>to General Education Division, Room 315 to have the hours count on transcript</a:t>
            </a:r>
          </a:p>
          <a:p>
            <a:pPr eaLnBrk="1" hangingPunct="1"/>
            <a:endParaRPr lang="en-US" dirty="0" smtClean="0">
              <a:solidFill>
                <a:schemeClr val="tx1"/>
              </a:solidFill>
              <a:latin typeface="Franklin Gothic Book" pitchFamily="34" charset="0"/>
              <a:cs typeface="Times New Roman" pitchFamily="18" charset="0"/>
            </a:endParaRPr>
          </a:p>
          <a:p>
            <a:pPr eaLnBrk="1" hangingPunct="1"/>
            <a:r>
              <a:rPr lang="en-US" dirty="0" smtClean="0">
                <a:solidFill>
                  <a:srgbClr val="FF0000"/>
                </a:solidFill>
                <a:latin typeface="Franklin Gothic Book" pitchFamily="34" charset="0"/>
                <a:cs typeface="Times New Roman" pitchFamily="18" charset="0"/>
              </a:rPr>
              <a:t>Deadline: Monday April 22</a:t>
            </a:r>
            <a:r>
              <a:rPr lang="en-US" baseline="30000" dirty="0" smtClean="0">
                <a:solidFill>
                  <a:srgbClr val="FF0000"/>
                </a:solidFill>
                <a:latin typeface="Franklin Gothic Book" pitchFamily="34" charset="0"/>
                <a:cs typeface="Times New Roman" pitchFamily="18" charset="0"/>
              </a:rPr>
              <a:t>nd</a:t>
            </a:r>
            <a:r>
              <a:rPr lang="en-US" dirty="0">
                <a:solidFill>
                  <a:srgbClr val="FF0000"/>
                </a:solidFill>
                <a:latin typeface="Franklin Gothic Book" pitchFamily="34" charset="0"/>
                <a:cs typeface="Times New Roman" pitchFamily="18" charset="0"/>
              </a:rPr>
              <a:t> </a:t>
            </a:r>
            <a:r>
              <a:rPr lang="en-US" dirty="0" smtClean="0">
                <a:solidFill>
                  <a:srgbClr val="FF0000"/>
                </a:solidFill>
                <a:latin typeface="Franklin Gothic Book" pitchFamily="34" charset="0"/>
                <a:cs typeface="Times New Roman" pitchFamily="18" charset="0"/>
              </a:rPr>
              <a:t>2019 (</a:t>
            </a:r>
            <a:r>
              <a:rPr lang="en-US" dirty="0" err="1" smtClean="0">
                <a:solidFill>
                  <a:srgbClr val="FF0000"/>
                </a:solidFill>
                <a:latin typeface="Franklin Gothic Book" pitchFamily="34" charset="0"/>
                <a:cs typeface="Times New Roman" pitchFamily="18" charset="0"/>
              </a:rPr>
              <a:t>GenEd</a:t>
            </a:r>
            <a:r>
              <a:rPr lang="en-US" dirty="0" smtClean="0">
                <a:solidFill>
                  <a:srgbClr val="FF0000"/>
                </a:solidFill>
                <a:latin typeface="Franklin Gothic Book" pitchFamily="34" charset="0"/>
                <a:cs typeface="Times New Roman" pitchFamily="18" charset="0"/>
              </a:rPr>
              <a:t>, </a:t>
            </a:r>
            <a:r>
              <a:rPr lang="en-US" dirty="0" err="1" smtClean="0">
                <a:solidFill>
                  <a:srgbClr val="FF0000"/>
                </a:solidFill>
                <a:latin typeface="Franklin Gothic Book" pitchFamily="34" charset="0"/>
                <a:cs typeface="Times New Roman" pitchFamily="18" charset="0"/>
              </a:rPr>
              <a:t>Rm</a:t>
            </a:r>
            <a:r>
              <a:rPr lang="en-US" dirty="0" smtClean="0">
                <a:solidFill>
                  <a:srgbClr val="FF0000"/>
                </a:solidFill>
                <a:latin typeface="Franklin Gothic Book" pitchFamily="34" charset="0"/>
                <a:cs typeface="Times New Roman" pitchFamily="18" charset="0"/>
              </a:rPr>
              <a:t> 310)</a:t>
            </a:r>
          </a:p>
        </p:txBody>
      </p:sp>
    </p:spTree>
    <p:extLst>
      <p:ext uri="{BB962C8B-B14F-4D97-AF65-F5344CB8AC3E}">
        <p14:creationId xmlns:p14="http://schemas.microsoft.com/office/powerpoint/2010/main" val="1111379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courses for SPRING 2020</a:t>
            </a:r>
            <a:endParaRPr lang="ru-RU" dirty="0"/>
          </a:p>
        </p:txBody>
      </p:sp>
      <p:sp>
        <p:nvSpPr>
          <p:cNvPr id="3" name="Content Placeholder 2"/>
          <p:cNvSpPr>
            <a:spLocks noGrp="1"/>
          </p:cNvSpPr>
          <p:nvPr>
            <p:ph idx="1"/>
          </p:nvPr>
        </p:nvSpPr>
        <p:spPr>
          <a:xfrm>
            <a:off x="467544" y="2132856"/>
            <a:ext cx="8229600" cy="2952328"/>
          </a:xfrm>
        </p:spPr>
        <p:txBody>
          <a:bodyPr>
            <a:normAutofit/>
          </a:bodyPr>
          <a:lstStyle/>
          <a:p>
            <a:r>
              <a:rPr lang="en-US" b="1" dirty="0" smtClean="0"/>
              <a:t>Individual music courses </a:t>
            </a:r>
            <a:r>
              <a:rPr lang="en-US" dirty="0" smtClean="0"/>
              <a:t>are offered for an additional fee of </a:t>
            </a:r>
            <a:r>
              <a:rPr lang="en-US" dirty="0" smtClean="0">
                <a:solidFill>
                  <a:srgbClr val="FF0000"/>
                </a:solidFill>
              </a:rPr>
              <a:t>$135  </a:t>
            </a:r>
            <a:r>
              <a:rPr lang="en-US" dirty="0" smtClean="0"/>
              <a:t>and count as 2 credits.  </a:t>
            </a:r>
          </a:p>
          <a:p>
            <a:pPr lvl="1"/>
            <a:r>
              <a:rPr lang="en-US" dirty="0" smtClean="0"/>
              <a:t>Submit an application to the department chair for consideration</a:t>
            </a:r>
            <a:endParaRPr lang="en-US" dirty="0"/>
          </a:p>
          <a:p>
            <a:r>
              <a:rPr lang="en-US" dirty="0" smtClean="0"/>
              <a:t>Individual music courses include:</a:t>
            </a:r>
          </a:p>
          <a:p>
            <a:pPr lvl="1"/>
            <a:r>
              <a:rPr lang="en-US" dirty="0" smtClean="0"/>
              <a:t>Singing</a:t>
            </a:r>
          </a:p>
          <a:p>
            <a:pPr lvl="1"/>
            <a:r>
              <a:rPr lang="en-US" dirty="0" smtClean="0"/>
              <a:t>Piano</a:t>
            </a:r>
          </a:p>
        </p:txBody>
      </p:sp>
    </p:spTree>
    <p:extLst>
      <p:ext uri="{BB962C8B-B14F-4D97-AF65-F5344CB8AC3E}">
        <p14:creationId xmlns:p14="http://schemas.microsoft.com/office/powerpoint/2010/main" val="36221480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Kyrgyzstan and Geography</a:t>
            </a:r>
            <a:endParaRPr lang="ru-RU" dirty="0"/>
          </a:p>
        </p:txBody>
      </p:sp>
      <p:sp>
        <p:nvSpPr>
          <p:cNvPr id="3" name="Content Placeholder 2"/>
          <p:cNvSpPr>
            <a:spLocks noGrp="1"/>
          </p:cNvSpPr>
          <p:nvPr>
            <p:ph idx="1"/>
          </p:nvPr>
        </p:nvSpPr>
        <p:spPr>
          <a:xfrm>
            <a:off x="539552" y="2276872"/>
            <a:ext cx="8229600" cy="3024336"/>
          </a:xfrm>
        </p:spPr>
        <p:txBody>
          <a:bodyPr/>
          <a:lstStyle/>
          <a:p>
            <a:r>
              <a:rPr lang="en-US" dirty="0" smtClean="0"/>
              <a:t>History of Kyrgyzstan and Geography should be taken during Sophomore year </a:t>
            </a:r>
            <a:r>
              <a:rPr lang="en-US" b="1" u="sng" dirty="0" smtClean="0"/>
              <a:t>only</a:t>
            </a:r>
            <a:r>
              <a:rPr lang="en-US" dirty="0" smtClean="0"/>
              <a:t>. </a:t>
            </a:r>
          </a:p>
          <a:p>
            <a:endParaRPr lang="en-US" u="sng" dirty="0" smtClean="0"/>
          </a:p>
          <a:p>
            <a:r>
              <a:rPr lang="en-US" dirty="0" smtClean="0"/>
              <a:t>Students are required to take a state exam at the end of </a:t>
            </a:r>
            <a:r>
              <a:rPr lang="en-US" dirty="0"/>
              <a:t>S</a:t>
            </a:r>
            <a:r>
              <a:rPr lang="en-US" dirty="0" smtClean="0"/>
              <a:t>ophomore year</a:t>
            </a:r>
          </a:p>
        </p:txBody>
      </p:sp>
    </p:spTree>
    <p:extLst>
      <p:ext uri="{BB962C8B-B14F-4D97-AF65-F5344CB8AC3E}">
        <p14:creationId xmlns:p14="http://schemas.microsoft.com/office/powerpoint/2010/main" val="3587022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Approvals to be able to register</a:t>
            </a:r>
            <a:endParaRPr lang="ru-RU" dirty="0"/>
          </a:p>
        </p:txBody>
      </p:sp>
      <p:sp>
        <p:nvSpPr>
          <p:cNvPr id="3" name="Content Placeholder 2"/>
          <p:cNvSpPr>
            <a:spLocks noGrp="1"/>
          </p:cNvSpPr>
          <p:nvPr>
            <p:ph idx="1"/>
          </p:nvPr>
        </p:nvSpPr>
        <p:spPr>
          <a:xfrm>
            <a:off x="539552" y="2204864"/>
            <a:ext cx="8229600" cy="4176464"/>
          </a:xfrm>
        </p:spPr>
        <p:txBody>
          <a:bodyPr>
            <a:normAutofit/>
          </a:bodyPr>
          <a:lstStyle/>
          <a:p>
            <a:r>
              <a:rPr lang="en-US" dirty="0" smtClean="0"/>
              <a:t>In order to be able to register for the courses, students need to have approval from:</a:t>
            </a:r>
          </a:p>
          <a:p>
            <a:r>
              <a:rPr lang="en-US" dirty="0" smtClean="0"/>
              <a:t>1. </a:t>
            </a:r>
            <a:r>
              <a:rPr lang="en-US" b="1" dirty="0" smtClean="0"/>
              <a:t>SSC – tuition fees</a:t>
            </a:r>
            <a:r>
              <a:rPr lang="en-US" dirty="0" smtClean="0"/>
              <a:t>. Tuition </a:t>
            </a:r>
            <a:r>
              <a:rPr lang="en-US" dirty="0"/>
              <a:t>should be paid according to your personal payment schedule.</a:t>
            </a:r>
            <a:endParaRPr lang="en-US" dirty="0" smtClean="0"/>
          </a:p>
          <a:p>
            <a:r>
              <a:rPr lang="en-US" dirty="0" smtClean="0"/>
              <a:t>2. </a:t>
            </a:r>
            <a:r>
              <a:rPr lang="en-US" b="1" dirty="0" smtClean="0"/>
              <a:t>Medical office</a:t>
            </a:r>
            <a:r>
              <a:rPr lang="en-US" dirty="0" smtClean="0"/>
              <a:t>: make sure you submit all the necessary documents such as X-ray, etc.</a:t>
            </a:r>
          </a:p>
          <a:p>
            <a:r>
              <a:rPr lang="en-US" dirty="0" smtClean="0"/>
              <a:t>3. </a:t>
            </a:r>
            <a:r>
              <a:rPr lang="en-US" b="1" dirty="0" smtClean="0"/>
              <a:t>Library: </a:t>
            </a:r>
            <a:r>
              <a:rPr lang="en-US" dirty="0" smtClean="0"/>
              <a:t>make sure you have returned all the borrowed books. </a:t>
            </a:r>
          </a:p>
          <a:p>
            <a:r>
              <a:rPr lang="en-US" dirty="0" smtClean="0"/>
              <a:t>4. </a:t>
            </a:r>
            <a:r>
              <a:rPr lang="en-US" b="1" dirty="0" smtClean="0"/>
              <a:t>Admission office</a:t>
            </a:r>
          </a:p>
        </p:txBody>
      </p:sp>
    </p:spTree>
    <p:extLst>
      <p:ext uri="{BB962C8B-B14F-4D97-AF65-F5344CB8AC3E}">
        <p14:creationId xmlns:p14="http://schemas.microsoft.com/office/powerpoint/2010/main" val="1348770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Add/Drop period</a:t>
            </a:r>
            <a:endParaRPr lang="ru-RU" dirty="0"/>
          </a:p>
        </p:txBody>
      </p:sp>
      <p:sp>
        <p:nvSpPr>
          <p:cNvPr id="3" name="Content Placeholder 2"/>
          <p:cNvSpPr>
            <a:spLocks noGrp="1"/>
          </p:cNvSpPr>
          <p:nvPr>
            <p:ph idx="1"/>
          </p:nvPr>
        </p:nvSpPr>
        <p:spPr>
          <a:xfrm>
            <a:off x="539552" y="1844824"/>
            <a:ext cx="8229600" cy="4320480"/>
          </a:xfrm>
        </p:spPr>
        <p:txBody>
          <a:bodyPr>
            <a:normAutofit/>
          </a:bodyPr>
          <a:lstStyle/>
          <a:p>
            <a:r>
              <a:rPr lang="en-US" dirty="0" smtClean="0">
                <a:solidFill>
                  <a:schemeClr val="tx1"/>
                </a:solidFill>
              </a:rPr>
              <a:t>Monday, January 13</a:t>
            </a:r>
            <a:r>
              <a:rPr lang="en-US" baseline="30000" dirty="0" smtClean="0">
                <a:solidFill>
                  <a:schemeClr val="tx1"/>
                </a:solidFill>
              </a:rPr>
              <a:t>th</a:t>
            </a:r>
            <a:r>
              <a:rPr lang="en-US" dirty="0" smtClean="0">
                <a:solidFill>
                  <a:schemeClr val="tx1"/>
                </a:solidFill>
              </a:rPr>
              <a:t> to Friday, January 24</a:t>
            </a:r>
            <a:r>
              <a:rPr lang="en-US" baseline="30000" dirty="0" smtClean="0">
                <a:solidFill>
                  <a:schemeClr val="tx1"/>
                </a:solidFill>
              </a:rPr>
              <a:t>th</a:t>
            </a:r>
            <a:r>
              <a:rPr lang="en-US" dirty="0" smtClean="0">
                <a:solidFill>
                  <a:schemeClr val="tx1"/>
                </a:solidFill>
              </a:rPr>
              <a:t> </a:t>
            </a:r>
          </a:p>
          <a:p>
            <a:endParaRPr lang="en-US" dirty="0">
              <a:solidFill>
                <a:schemeClr val="tx1"/>
              </a:solidFill>
            </a:endParaRPr>
          </a:p>
          <a:p>
            <a:r>
              <a:rPr lang="en-US" dirty="0" smtClean="0"/>
              <a:t>During the first two weeks of classes, students may attend classes and drop or add classes in order to design a successful academic plan for the semester.</a:t>
            </a:r>
          </a:p>
          <a:p>
            <a:endParaRPr lang="en-US" dirty="0" smtClean="0"/>
          </a:p>
          <a:p>
            <a:r>
              <a:rPr lang="en-US" dirty="0" smtClean="0"/>
              <a:t>Please remember that adding and dropping courses can disrupt a professor’s course schedule and the learning of fellow students. Choose wisely.</a:t>
            </a:r>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20172245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grade</a:t>
            </a:r>
            <a:endParaRPr lang="ru-RU" dirty="0"/>
          </a:p>
        </p:txBody>
      </p:sp>
      <p:sp>
        <p:nvSpPr>
          <p:cNvPr id="3" name="Content Placeholder 2"/>
          <p:cNvSpPr>
            <a:spLocks noGrp="1"/>
          </p:cNvSpPr>
          <p:nvPr>
            <p:ph idx="1"/>
          </p:nvPr>
        </p:nvSpPr>
        <p:spPr>
          <a:xfrm>
            <a:off x="107504" y="1700808"/>
            <a:ext cx="8712968" cy="4896544"/>
          </a:xfrm>
        </p:spPr>
        <p:txBody>
          <a:bodyPr>
            <a:normAutofit/>
          </a:bodyPr>
          <a:lstStyle/>
          <a:p>
            <a:r>
              <a:rPr lang="en-US" dirty="0" smtClean="0"/>
              <a:t>To </a:t>
            </a:r>
            <a:r>
              <a:rPr lang="en-US" dirty="0"/>
              <a:t>w</a:t>
            </a:r>
            <a:r>
              <a:rPr lang="en-US" dirty="0" smtClean="0"/>
              <a:t>ithdraw (“W” grade) from a class, deadline is always the 10</a:t>
            </a:r>
            <a:r>
              <a:rPr lang="en-US" baseline="30000" dirty="0" smtClean="0"/>
              <a:t>th</a:t>
            </a:r>
            <a:r>
              <a:rPr lang="en-US" dirty="0" smtClean="0"/>
              <a:t> week of the semester:</a:t>
            </a:r>
          </a:p>
          <a:p>
            <a:pPr marL="0" indent="0" algn="ctr">
              <a:buNone/>
            </a:pPr>
            <a:r>
              <a:rPr lang="en-US" b="1" dirty="0" smtClean="0">
                <a:solidFill>
                  <a:srgbClr val="FF0000"/>
                </a:solidFill>
              </a:rPr>
              <a:t>SPRING 2020 </a:t>
            </a:r>
            <a:r>
              <a:rPr lang="en-US" b="1" dirty="0">
                <a:solidFill>
                  <a:srgbClr val="FF0000"/>
                </a:solidFill>
              </a:rPr>
              <a:t>deadline for “W” grade is </a:t>
            </a:r>
            <a:r>
              <a:rPr lang="en-US" b="1" dirty="0" smtClean="0">
                <a:solidFill>
                  <a:srgbClr val="FF0000"/>
                </a:solidFill>
              </a:rPr>
              <a:t>March 27</a:t>
            </a:r>
            <a:r>
              <a:rPr lang="en-US" b="1" baseline="30000" dirty="0" smtClean="0">
                <a:solidFill>
                  <a:srgbClr val="FF0000"/>
                </a:solidFill>
              </a:rPr>
              <a:t>th</a:t>
            </a:r>
            <a:r>
              <a:rPr lang="en-US" b="1" dirty="0">
                <a:solidFill>
                  <a:srgbClr val="FF0000"/>
                </a:solidFill>
              </a:rPr>
              <a:t>, </a:t>
            </a:r>
            <a:r>
              <a:rPr lang="en-US" b="1" dirty="0" smtClean="0">
                <a:solidFill>
                  <a:srgbClr val="FF0000"/>
                </a:solidFill>
              </a:rPr>
              <a:t>2020.</a:t>
            </a:r>
            <a:endParaRPr lang="en-US" dirty="0" smtClean="0"/>
          </a:p>
          <a:p>
            <a:r>
              <a:rPr lang="en-US" dirty="0" smtClean="0"/>
              <a:t>Reasons for taking “W” grade:</a:t>
            </a:r>
          </a:p>
          <a:p>
            <a:pPr lvl="1">
              <a:buFont typeface="Wingdings" pitchFamily="2" charset="2"/>
              <a:buChar char="Ø"/>
            </a:pPr>
            <a:r>
              <a:rPr lang="en-US" dirty="0" smtClean="0"/>
              <a:t>Your </a:t>
            </a:r>
            <a:r>
              <a:rPr lang="en-US" dirty="0"/>
              <a:t>GPA is in </a:t>
            </a:r>
            <a:r>
              <a:rPr lang="en-US" dirty="0" smtClean="0"/>
              <a:t>serious </a:t>
            </a:r>
            <a:r>
              <a:rPr lang="en-US" dirty="0"/>
              <a:t>d</a:t>
            </a:r>
            <a:r>
              <a:rPr lang="en-US" dirty="0" smtClean="0"/>
              <a:t>anger (there is high risk of getting an “F”).</a:t>
            </a:r>
          </a:p>
          <a:p>
            <a:pPr lvl="1">
              <a:buFont typeface="Wingdings" pitchFamily="2" charset="2"/>
              <a:buChar char="Ø"/>
            </a:pPr>
            <a:r>
              <a:rPr lang="en-US" dirty="0" smtClean="0"/>
              <a:t>You’re </a:t>
            </a:r>
            <a:r>
              <a:rPr lang="en-US" dirty="0"/>
              <a:t>j</a:t>
            </a:r>
            <a:r>
              <a:rPr lang="en-US" dirty="0" smtClean="0"/>
              <a:t>ust </a:t>
            </a:r>
            <a:r>
              <a:rPr lang="en-US" dirty="0"/>
              <a:t>p</a:t>
            </a:r>
            <a:r>
              <a:rPr lang="en-US" dirty="0" smtClean="0"/>
              <a:t>lain overwhelmed and need to adjust your schedule.</a:t>
            </a:r>
          </a:p>
          <a:p>
            <a:pPr lvl="1">
              <a:buFont typeface="Wingdings" pitchFamily="2" charset="2"/>
              <a:buChar char="Ø"/>
            </a:pPr>
            <a:r>
              <a:rPr lang="en-US" dirty="0"/>
              <a:t>Read </a:t>
            </a:r>
            <a:r>
              <a:rPr lang="en-US" dirty="0" smtClean="0"/>
              <a:t>about </a:t>
            </a:r>
            <a:r>
              <a:rPr lang="en-US" dirty="0"/>
              <a:t>this </a:t>
            </a:r>
            <a:r>
              <a:rPr lang="en-US" dirty="0" smtClean="0"/>
              <a:t>grade option and it fits with a successful academic plan.</a:t>
            </a:r>
          </a:p>
          <a:p>
            <a:r>
              <a:rPr lang="en-US" dirty="0" smtClean="0"/>
              <a:t>If you decide to take a “W” grade, please print out the W form </a:t>
            </a:r>
            <a:r>
              <a:rPr lang="en-US" dirty="0" smtClean="0">
                <a:solidFill>
                  <a:srgbClr val="FF0000"/>
                </a:solidFill>
              </a:rPr>
              <a:t>in advance</a:t>
            </a:r>
            <a:r>
              <a:rPr lang="en-US" dirty="0" smtClean="0"/>
              <a:t> and have department head sign it before submitting it to Shared Services Center, Room 244.</a:t>
            </a:r>
          </a:p>
          <a:p>
            <a:r>
              <a:rPr lang="en-US" dirty="0" smtClean="0"/>
              <a:t>W form link</a:t>
            </a:r>
            <a:r>
              <a:rPr lang="en-US" dirty="0"/>
              <a:t>: </a:t>
            </a:r>
            <a:r>
              <a:rPr lang="en-US" dirty="0">
                <a:hlinkClick r:id="rId2"/>
              </a:rPr>
              <a:t>https://ssc.auca.kg/forms</a:t>
            </a:r>
            <a:r>
              <a:rPr lang="en-US" dirty="0" smtClean="0">
                <a:hlinkClick r:id="rId2"/>
              </a:rPr>
              <a:t>/</a:t>
            </a:r>
            <a:r>
              <a:rPr lang="en-US" dirty="0" smtClean="0"/>
              <a:t> </a:t>
            </a:r>
            <a:endParaRPr lang="ru-RU" dirty="0"/>
          </a:p>
        </p:txBody>
      </p:sp>
    </p:spTree>
    <p:extLst>
      <p:ext uri="{BB962C8B-B14F-4D97-AF65-F5344CB8AC3E}">
        <p14:creationId xmlns:p14="http://schemas.microsoft.com/office/powerpoint/2010/main" val="30234846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and Department Advising </a:t>
            </a:r>
            <a:endParaRPr lang="ru-RU" dirty="0"/>
          </a:p>
        </p:txBody>
      </p:sp>
      <p:sp>
        <p:nvSpPr>
          <p:cNvPr id="3" name="Content Placeholder 2"/>
          <p:cNvSpPr>
            <a:spLocks noGrp="1"/>
          </p:cNvSpPr>
          <p:nvPr>
            <p:ph idx="1"/>
          </p:nvPr>
        </p:nvSpPr>
        <p:spPr>
          <a:xfrm>
            <a:off x="539552" y="2204864"/>
            <a:ext cx="8229600" cy="2880320"/>
          </a:xfrm>
        </p:spPr>
        <p:txBody>
          <a:bodyPr/>
          <a:lstStyle/>
          <a:p>
            <a:r>
              <a:rPr lang="en-US" dirty="0" smtClean="0"/>
              <a:t>Academic Advising, Third floor, </a:t>
            </a:r>
            <a:r>
              <a:rPr lang="en-US" b="1" dirty="0" smtClean="0"/>
              <a:t>Room 341</a:t>
            </a:r>
          </a:p>
          <a:p>
            <a:r>
              <a:rPr lang="en-US" dirty="0" smtClean="0"/>
              <a:t>Please visit Academic Advising or with questions</a:t>
            </a:r>
          </a:p>
        </p:txBody>
      </p:sp>
    </p:spTree>
    <p:extLst>
      <p:ext uri="{BB962C8B-B14F-4D97-AF65-F5344CB8AC3E}">
        <p14:creationId xmlns:p14="http://schemas.microsoft.com/office/powerpoint/2010/main" val="791388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WARC – Tutoring Resource</a:t>
            </a:r>
            <a:endParaRPr lang="ru-RU" dirty="0"/>
          </a:p>
        </p:txBody>
      </p:sp>
      <p:sp>
        <p:nvSpPr>
          <p:cNvPr id="3" name="Content Placeholder 2"/>
          <p:cNvSpPr>
            <a:spLocks noGrp="1"/>
          </p:cNvSpPr>
          <p:nvPr>
            <p:ph idx="1"/>
          </p:nvPr>
        </p:nvSpPr>
        <p:spPr/>
        <p:txBody>
          <a:bodyPr>
            <a:normAutofit fontScale="92500" lnSpcReduction="10000"/>
          </a:bodyPr>
          <a:lstStyle/>
          <a:p>
            <a:r>
              <a:rPr lang="en-US" dirty="0" smtClean="0"/>
              <a:t>WARC – Writing and Academic Resource Center</a:t>
            </a:r>
          </a:p>
          <a:p>
            <a:pPr lvl="1"/>
            <a:r>
              <a:rPr lang="en-US" dirty="0" smtClean="0"/>
              <a:t>One-on-one tutoring for all students </a:t>
            </a:r>
          </a:p>
          <a:p>
            <a:r>
              <a:rPr lang="en-US" dirty="0" smtClean="0"/>
              <a:t>Areas of tutoring:</a:t>
            </a:r>
          </a:p>
          <a:p>
            <a:pPr lvl="1"/>
            <a:r>
              <a:rPr lang="en-US" dirty="0" smtClean="0"/>
              <a:t>Writing: short and long research paper, essay, statement of purpose, motivation letter, etc.</a:t>
            </a:r>
          </a:p>
          <a:p>
            <a:pPr lvl="1"/>
            <a:r>
              <a:rPr lang="en-US" dirty="0" smtClean="0"/>
              <a:t>Mathematics</a:t>
            </a:r>
          </a:p>
          <a:p>
            <a:pPr lvl="1"/>
            <a:r>
              <a:rPr lang="en-US" dirty="0" smtClean="0"/>
              <a:t>Economics</a:t>
            </a:r>
          </a:p>
          <a:p>
            <a:pPr lvl="1"/>
            <a:r>
              <a:rPr lang="en-US" dirty="0" smtClean="0"/>
              <a:t>Financial Accounting</a:t>
            </a:r>
          </a:p>
          <a:p>
            <a:pPr lvl="1"/>
            <a:r>
              <a:rPr lang="en-US" dirty="0" smtClean="0"/>
              <a:t>Programming</a:t>
            </a:r>
          </a:p>
          <a:p>
            <a:pPr lvl="1"/>
            <a:r>
              <a:rPr lang="en-US" dirty="0" smtClean="0"/>
              <a:t>Kyrgyz language</a:t>
            </a:r>
          </a:p>
          <a:p>
            <a:r>
              <a:rPr lang="en-US" dirty="0" smtClean="0"/>
              <a:t>WARC, </a:t>
            </a:r>
            <a:r>
              <a:rPr lang="en-US" b="1" dirty="0" smtClean="0"/>
              <a:t>Room 228</a:t>
            </a:r>
          </a:p>
          <a:p>
            <a:r>
              <a:rPr lang="en-US" dirty="0" smtClean="0"/>
              <a:t>WARC Hours: Monday – Saturday, from 10 a.m. to 4 p.m.</a:t>
            </a:r>
          </a:p>
          <a:p>
            <a:r>
              <a:rPr lang="en-US" dirty="0" smtClean="0"/>
              <a:t>To make an appointment: https</a:t>
            </a:r>
            <a:r>
              <a:rPr lang="en-US" dirty="0"/>
              <a:t>://warc.auca.kg/app/</a:t>
            </a:r>
            <a:endParaRPr lang="ru-RU" dirty="0"/>
          </a:p>
        </p:txBody>
      </p:sp>
    </p:spTree>
    <p:extLst>
      <p:ext uri="{BB962C8B-B14F-4D97-AF65-F5344CB8AC3E}">
        <p14:creationId xmlns:p14="http://schemas.microsoft.com/office/powerpoint/2010/main" val="530325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Services</a:t>
            </a:r>
            <a:endParaRPr lang="ru-RU" dirty="0"/>
          </a:p>
        </p:txBody>
      </p:sp>
      <p:sp>
        <p:nvSpPr>
          <p:cNvPr id="3" name="Content Placeholder 2"/>
          <p:cNvSpPr>
            <a:spLocks noGrp="1"/>
          </p:cNvSpPr>
          <p:nvPr>
            <p:ph idx="1"/>
          </p:nvPr>
        </p:nvSpPr>
        <p:spPr>
          <a:xfrm>
            <a:off x="457200" y="1700808"/>
            <a:ext cx="8229600" cy="4425355"/>
          </a:xfrm>
        </p:spPr>
        <p:txBody>
          <a:bodyPr>
            <a:normAutofit/>
          </a:bodyPr>
          <a:lstStyle/>
          <a:p>
            <a:r>
              <a:rPr lang="en-US" dirty="0" smtClean="0"/>
              <a:t>Counseling Services are free and available to all registered AUCA students seeking direction and support with personal</a:t>
            </a:r>
            <a:r>
              <a:rPr lang="en-US" dirty="0"/>
              <a:t>, </a:t>
            </a:r>
            <a:r>
              <a:rPr lang="en-US" dirty="0" smtClean="0"/>
              <a:t>family, developmental </a:t>
            </a:r>
            <a:r>
              <a:rPr lang="en-US" dirty="0"/>
              <a:t>and academic-related </a:t>
            </a:r>
            <a:r>
              <a:rPr lang="en-US" dirty="0" smtClean="0"/>
              <a:t>problems.</a:t>
            </a:r>
          </a:p>
          <a:p>
            <a:r>
              <a:rPr lang="en-US" dirty="0" smtClean="0"/>
              <a:t>Students are encouraged to discuss feelings and learn how to manage stress and new relationships.</a:t>
            </a:r>
          </a:p>
          <a:p>
            <a:r>
              <a:rPr lang="en-US" dirty="0" smtClean="0"/>
              <a:t>Please feel free to contact our trained counselors at AUCA:</a:t>
            </a:r>
          </a:p>
          <a:p>
            <a:pPr lvl="1"/>
            <a:r>
              <a:rPr lang="en-US" b="1" strike="sngStrike" dirty="0" err="1" smtClean="0"/>
              <a:t>Rustam</a:t>
            </a:r>
            <a:r>
              <a:rPr lang="en-US" b="1" strike="sngStrike" dirty="0" smtClean="0"/>
              <a:t> </a:t>
            </a:r>
            <a:r>
              <a:rPr lang="en-US" b="1" strike="sngStrike" dirty="0" err="1"/>
              <a:t>Ismailov</a:t>
            </a:r>
            <a:r>
              <a:rPr lang="en-US" strike="sngStrike" dirty="0"/>
              <a:t>, </a:t>
            </a:r>
            <a:r>
              <a:rPr lang="en-US" strike="sngStrike" dirty="0" smtClean="0"/>
              <a:t>Psychologist</a:t>
            </a:r>
          </a:p>
          <a:p>
            <a:pPr lvl="1"/>
            <a:r>
              <a:rPr lang="en-US" b="1" dirty="0" smtClean="0"/>
              <a:t>Diana </a:t>
            </a:r>
            <a:r>
              <a:rPr lang="en-US" b="1" dirty="0" err="1"/>
              <a:t>Pokhilko</a:t>
            </a:r>
            <a:r>
              <a:rPr lang="en-US" dirty="0"/>
              <a:t>, Psychologist</a:t>
            </a:r>
            <a:endParaRPr lang="en-US" dirty="0" smtClean="0"/>
          </a:p>
          <a:p>
            <a:pPr lvl="1"/>
            <a:r>
              <a:rPr lang="en-US" dirty="0" smtClean="0"/>
              <a:t>To set up a meeting write an email: </a:t>
            </a:r>
            <a:r>
              <a:rPr lang="en-US" u="sng" dirty="0" smtClean="0">
                <a:hlinkClick r:id="rId2"/>
              </a:rPr>
              <a:t>cs@auca.kg</a:t>
            </a:r>
            <a:endParaRPr lang="en-US" u="sng" dirty="0" smtClean="0"/>
          </a:p>
          <a:p>
            <a:pPr lvl="1"/>
            <a:r>
              <a:rPr lang="en-US" u="sng" dirty="0"/>
              <a:t>https://cs.auca.kg/student-counseling/</a:t>
            </a:r>
            <a:endParaRPr lang="en-US" u="sng" dirty="0" smtClean="0"/>
          </a:p>
          <a:p>
            <a:pPr lvl="1"/>
            <a:r>
              <a:rPr lang="en-US" dirty="0">
                <a:hlinkClick r:id="rId3"/>
              </a:rPr>
              <a:t>https://www.auca.kg/en/psychologist</a:t>
            </a:r>
            <a:r>
              <a:rPr lang="en-US" dirty="0" smtClean="0">
                <a:hlinkClick r:id="rId3"/>
              </a:rPr>
              <a:t>/</a:t>
            </a:r>
            <a:endParaRPr lang="en-US" dirty="0" smtClean="0"/>
          </a:p>
          <a:p>
            <a:pPr marL="457200" lvl="1" indent="0">
              <a:buNone/>
            </a:pPr>
            <a:endParaRPr lang="en-US" dirty="0"/>
          </a:p>
          <a:p>
            <a:pPr marL="457200" lvl="1" indent="0">
              <a:buNone/>
            </a:pPr>
            <a:endParaRPr lang="en-US" dirty="0"/>
          </a:p>
          <a:p>
            <a:pPr marL="0" indent="0">
              <a:buNone/>
            </a:pPr>
            <a:endParaRPr lang="ru-RU" dirty="0"/>
          </a:p>
        </p:txBody>
      </p:sp>
    </p:spTree>
    <p:extLst>
      <p:ext uri="{BB962C8B-B14F-4D97-AF65-F5344CB8AC3E}">
        <p14:creationId xmlns:p14="http://schemas.microsoft.com/office/powerpoint/2010/main" val="7744209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Friendly Reminders</a:t>
            </a:r>
            <a:endParaRPr lang="ru-RU" dirty="0"/>
          </a:p>
        </p:txBody>
      </p:sp>
      <p:sp>
        <p:nvSpPr>
          <p:cNvPr id="3" name="Content Placeholder 2"/>
          <p:cNvSpPr>
            <a:spLocks noGrp="1"/>
          </p:cNvSpPr>
          <p:nvPr>
            <p:ph idx="1"/>
          </p:nvPr>
        </p:nvSpPr>
        <p:spPr/>
        <p:txBody>
          <a:bodyPr>
            <a:normAutofit/>
          </a:bodyPr>
          <a:lstStyle/>
          <a:p>
            <a:r>
              <a:rPr lang="en-US" dirty="0" smtClean="0"/>
              <a:t>Check your </a:t>
            </a:r>
            <a:r>
              <a:rPr lang="en-US" b="1" dirty="0" smtClean="0"/>
              <a:t>AUCA e-mail </a:t>
            </a:r>
            <a:r>
              <a:rPr lang="en-US" dirty="0" smtClean="0"/>
              <a:t>to avoid missing important information – deadlines, course changes, updated policies and important announcements.</a:t>
            </a:r>
          </a:p>
          <a:p>
            <a:r>
              <a:rPr lang="en-US" b="1" u="sng" dirty="0" smtClean="0">
                <a:solidFill>
                  <a:srgbClr val="FF0000"/>
                </a:solidFill>
              </a:rPr>
              <a:t>Update your phone and email contact information </a:t>
            </a:r>
            <a:r>
              <a:rPr lang="en-US" dirty="0" smtClean="0"/>
              <a:t>right away so we can reach you. Avoid a call to your family. </a:t>
            </a:r>
          </a:p>
          <a:p>
            <a:r>
              <a:rPr lang="en-US" dirty="0" smtClean="0"/>
              <a:t>Course Evaluations – available online and required from all students at the end of each semester. </a:t>
            </a:r>
          </a:p>
          <a:p>
            <a:r>
              <a:rPr lang="en-US" dirty="0" smtClean="0"/>
              <a:t>Updated </a:t>
            </a:r>
            <a:r>
              <a:rPr lang="en-US" dirty="0"/>
              <a:t>academic </a:t>
            </a:r>
            <a:r>
              <a:rPr lang="en-US" dirty="0" smtClean="0"/>
              <a:t>rules and polices can </a:t>
            </a:r>
            <a:r>
              <a:rPr lang="en-US" dirty="0"/>
              <a:t>be found online, at Registrar’s web </a:t>
            </a:r>
            <a:r>
              <a:rPr lang="en-US" dirty="0" smtClean="0"/>
              <a:t>page: </a:t>
            </a:r>
            <a:r>
              <a:rPr lang="en-US" dirty="0" smtClean="0">
                <a:solidFill>
                  <a:srgbClr val="FF0000"/>
                </a:solidFill>
              </a:rPr>
              <a:t>http</a:t>
            </a:r>
            <a:r>
              <a:rPr lang="en-US" dirty="0">
                <a:solidFill>
                  <a:srgbClr val="FF0000"/>
                </a:solidFill>
              </a:rPr>
              <a:t>://www.auca.kg/en/registrar_rules/ </a:t>
            </a:r>
            <a:r>
              <a:rPr lang="en-US" dirty="0" smtClean="0">
                <a:solidFill>
                  <a:srgbClr val="FF0000"/>
                </a:solidFill>
              </a:rPr>
              <a:t>???</a:t>
            </a:r>
            <a:endParaRPr lang="ru-RU" dirty="0">
              <a:solidFill>
                <a:srgbClr val="FF0000"/>
              </a:solidFill>
            </a:endParaRPr>
          </a:p>
          <a:p>
            <a:endParaRPr lang="en-US" dirty="0"/>
          </a:p>
          <a:p>
            <a:endParaRPr lang="en-US" dirty="0" smtClean="0"/>
          </a:p>
          <a:p>
            <a:pPr marL="0" indent="0">
              <a:buNone/>
            </a:pPr>
            <a:endParaRPr lang="en-US" dirty="0" smtClean="0"/>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122663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endParaRPr lang="ru-RU" dirty="0"/>
          </a:p>
        </p:txBody>
      </p:sp>
      <p:sp>
        <p:nvSpPr>
          <p:cNvPr id="3" name="Content Placeholder 2"/>
          <p:cNvSpPr>
            <a:spLocks noGrp="1"/>
          </p:cNvSpPr>
          <p:nvPr>
            <p:ph idx="1"/>
          </p:nvPr>
        </p:nvSpPr>
        <p:spPr>
          <a:xfrm>
            <a:off x="457200" y="1700808"/>
            <a:ext cx="8229600" cy="4425355"/>
          </a:xfrm>
        </p:spPr>
        <p:txBody>
          <a:bodyPr/>
          <a:lstStyle/>
          <a:p>
            <a:r>
              <a:rPr lang="en-US" dirty="0" smtClean="0"/>
              <a:t>Every Freshman student is given a Checklist by the Major department during Orientation Week. </a:t>
            </a:r>
          </a:p>
          <a:p>
            <a:r>
              <a:rPr lang="en-US" dirty="0"/>
              <a:t>Please </a:t>
            </a:r>
            <a:r>
              <a:rPr lang="en-US" dirty="0" smtClean="0"/>
              <a:t>ask your Department Office Manager for a Checklist if you </a:t>
            </a:r>
            <a:r>
              <a:rPr lang="en-US" dirty="0"/>
              <a:t>do not </a:t>
            </a:r>
            <a:r>
              <a:rPr lang="en-US" dirty="0" smtClean="0"/>
              <a:t>have one.</a:t>
            </a:r>
          </a:p>
          <a:p>
            <a:r>
              <a:rPr lang="en-US" dirty="0" smtClean="0"/>
              <a:t>You can also find Checklists on </a:t>
            </a:r>
            <a:r>
              <a:rPr lang="en-US" dirty="0" smtClean="0">
                <a:hlinkClick r:id="rId2"/>
              </a:rPr>
              <a:t>www.auca.kg</a:t>
            </a:r>
            <a:r>
              <a:rPr lang="en-US" dirty="0" smtClean="0"/>
              <a:t> website under each department</a:t>
            </a:r>
          </a:p>
          <a:p>
            <a:r>
              <a:rPr lang="en-US" dirty="0"/>
              <a:t>Before each </a:t>
            </a:r>
            <a:r>
              <a:rPr lang="en-US" dirty="0" smtClean="0"/>
              <a:t>Registration period, follow </a:t>
            </a:r>
            <a:r>
              <a:rPr lang="en-US" dirty="0"/>
              <a:t>your </a:t>
            </a:r>
            <a:r>
              <a:rPr lang="en-US" dirty="0" smtClean="0"/>
              <a:t>Checklist independently </a:t>
            </a:r>
            <a:r>
              <a:rPr lang="en-US" dirty="0"/>
              <a:t>and </a:t>
            </a:r>
            <a:r>
              <a:rPr lang="en-US" b="1" u="sng" dirty="0">
                <a:effectLst>
                  <a:outerShdw blurRad="38100" dist="38100" dir="2700000" algn="tl">
                    <a:srgbClr val="000000">
                      <a:alpha val="43137"/>
                    </a:srgbClr>
                  </a:outerShdw>
                </a:effectLst>
              </a:rPr>
              <a:t>see your </a:t>
            </a:r>
            <a:r>
              <a:rPr lang="en-US" b="1" u="sng" dirty="0" smtClean="0">
                <a:effectLst>
                  <a:outerShdw blurRad="38100" dist="38100" dir="2700000" algn="tl">
                    <a:srgbClr val="000000">
                      <a:alpha val="43137"/>
                    </a:srgbClr>
                  </a:outerShdw>
                </a:effectLst>
              </a:rPr>
              <a:t>Advisor </a:t>
            </a:r>
            <a:r>
              <a:rPr lang="en-US" dirty="0"/>
              <a:t>if you have questions</a:t>
            </a:r>
            <a:r>
              <a:rPr lang="en-US" dirty="0" smtClean="0"/>
              <a:t>.</a:t>
            </a:r>
          </a:p>
        </p:txBody>
      </p:sp>
    </p:spTree>
    <p:extLst>
      <p:ext uri="{BB962C8B-B14F-4D97-AF65-F5344CB8AC3E}">
        <p14:creationId xmlns:p14="http://schemas.microsoft.com/office/powerpoint/2010/main" val="2748569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Credits</a:t>
            </a:r>
            <a:endParaRPr lang="ru-RU" dirty="0"/>
          </a:p>
        </p:txBody>
      </p:sp>
      <p:sp>
        <p:nvSpPr>
          <p:cNvPr id="3" name="Content Placeholder 2"/>
          <p:cNvSpPr>
            <a:spLocks noGrp="1"/>
          </p:cNvSpPr>
          <p:nvPr>
            <p:ph idx="1"/>
          </p:nvPr>
        </p:nvSpPr>
        <p:spPr>
          <a:xfrm>
            <a:off x="539552" y="2420888"/>
            <a:ext cx="8229600" cy="2520280"/>
          </a:xfrm>
        </p:spPr>
        <p:txBody>
          <a:bodyPr/>
          <a:lstStyle/>
          <a:p>
            <a:r>
              <a:rPr lang="en-US" dirty="0" smtClean="0">
                <a:solidFill>
                  <a:schemeClr val="tx1"/>
                </a:solidFill>
              </a:rPr>
              <a:t>Regular credit load: 30 credits </a:t>
            </a:r>
          </a:p>
          <a:p>
            <a:endParaRPr lang="en-US" sz="1600" dirty="0">
              <a:solidFill>
                <a:schemeClr val="tx1"/>
              </a:solidFill>
            </a:endParaRPr>
          </a:p>
          <a:p>
            <a:r>
              <a:rPr lang="en-US" dirty="0" smtClean="0">
                <a:solidFill>
                  <a:schemeClr val="tx1"/>
                </a:solidFill>
              </a:rPr>
              <a:t>3 additional </a:t>
            </a:r>
            <a:r>
              <a:rPr lang="en-US" dirty="0">
                <a:solidFill>
                  <a:schemeClr val="tx1"/>
                </a:solidFill>
              </a:rPr>
              <a:t>credits </a:t>
            </a:r>
            <a:r>
              <a:rPr lang="en-US" dirty="0" smtClean="0">
                <a:solidFill>
                  <a:schemeClr val="tx1"/>
                </a:solidFill>
              </a:rPr>
              <a:t> are given (tuition free) in the second, third, and fourth year of study</a:t>
            </a:r>
          </a:p>
          <a:p>
            <a:r>
              <a:rPr lang="en-US" dirty="0" smtClean="0">
                <a:solidFill>
                  <a:schemeClr val="tx1"/>
                </a:solidFill>
              </a:rPr>
              <a:t>Total: 240 credits in 4 years</a:t>
            </a:r>
          </a:p>
          <a:p>
            <a:endParaRPr lang="en-US" sz="1600"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54432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a:t>
            </a:r>
            <a:endParaRPr lang="ru-RU" dirty="0"/>
          </a:p>
        </p:txBody>
      </p:sp>
      <p:sp>
        <p:nvSpPr>
          <p:cNvPr id="3" name="Content Placeholder 2"/>
          <p:cNvSpPr>
            <a:spLocks noGrp="1"/>
          </p:cNvSpPr>
          <p:nvPr>
            <p:ph idx="1"/>
          </p:nvPr>
        </p:nvSpPr>
        <p:spPr>
          <a:xfrm>
            <a:off x="457200" y="1772815"/>
            <a:ext cx="8229600" cy="4464497"/>
          </a:xfrm>
        </p:spPr>
        <p:txBody>
          <a:bodyPr>
            <a:normAutofit fontScale="92500"/>
          </a:bodyPr>
          <a:lstStyle/>
          <a:p>
            <a:r>
              <a:rPr lang="en-US" dirty="0" smtClean="0"/>
              <a:t>Audits </a:t>
            </a:r>
            <a:r>
              <a:rPr lang="en-US" dirty="0"/>
              <a:t>are beneficial for students who want to explore courses outside their majors, or those who are interested in courses that may require extraordinary effort to complete during the same semester as their compulsory major courses</a:t>
            </a:r>
            <a:r>
              <a:rPr lang="en-US" dirty="0" smtClean="0"/>
              <a:t>.</a:t>
            </a:r>
          </a:p>
          <a:p>
            <a:r>
              <a:rPr lang="en-US" dirty="0" smtClean="0"/>
              <a:t>6 </a:t>
            </a:r>
            <a:r>
              <a:rPr lang="en-US" dirty="0"/>
              <a:t>audit credits </a:t>
            </a:r>
            <a:r>
              <a:rPr lang="en-US" dirty="0" smtClean="0"/>
              <a:t>- not </a:t>
            </a:r>
            <a:r>
              <a:rPr lang="en-US" dirty="0"/>
              <a:t>required but possible; </a:t>
            </a:r>
            <a:endParaRPr lang="en-US" sz="1600" dirty="0"/>
          </a:p>
          <a:p>
            <a:r>
              <a:rPr lang="en-US" dirty="0" smtClean="0"/>
              <a:t>If you select a course with </a:t>
            </a:r>
            <a:r>
              <a:rPr lang="en-US" dirty="0" smtClean="0">
                <a:solidFill>
                  <a:srgbClr val="FF0000"/>
                </a:solidFill>
              </a:rPr>
              <a:t>available audit seats</a:t>
            </a:r>
            <a:r>
              <a:rPr lang="en-US" dirty="0" smtClean="0"/>
              <a:t>, it means you may audit the course. If Online Registration does not allow you to register for a course with an audit status, this course is not available for audit.</a:t>
            </a:r>
          </a:p>
          <a:p>
            <a:r>
              <a:rPr lang="en-US" dirty="0" smtClean="0"/>
              <a:t>For more information, </a:t>
            </a:r>
            <a:r>
              <a:rPr lang="en-US" dirty="0"/>
              <a:t>please visit: </a:t>
            </a:r>
            <a:r>
              <a:rPr lang="en-US" dirty="0">
                <a:hlinkClick r:id="rId2"/>
              </a:rPr>
              <a:t>https://auca.kg/en/reg_audit</a:t>
            </a:r>
            <a:r>
              <a:rPr lang="en-US" dirty="0" smtClean="0">
                <a:hlinkClick r:id="rId2"/>
              </a:rPr>
              <a:t>/</a:t>
            </a:r>
            <a:r>
              <a:rPr lang="en-US" dirty="0" smtClean="0"/>
              <a:t> </a:t>
            </a:r>
          </a:p>
          <a:p>
            <a:pPr marL="0" indent="0">
              <a:buNone/>
            </a:pPr>
            <a:r>
              <a:rPr lang="en-US" dirty="0" smtClean="0"/>
              <a:t> </a:t>
            </a:r>
          </a:p>
          <a:p>
            <a:endParaRPr lang="ru-RU" dirty="0"/>
          </a:p>
        </p:txBody>
      </p:sp>
    </p:spTree>
    <p:extLst>
      <p:ext uri="{BB962C8B-B14F-4D97-AF65-F5344CB8AC3E}">
        <p14:creationId xmlns:p14="http://schemas.microsoft.com/office/powerpoint/2010/main" val="3813707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 </a:t>
            </a:r>
            <a:endParaRPr lang="ru-RU" dirty="0"/>
          </a:p>
        </p:txBody>
      </p:sp>
      <p:sp>
        <p:nvSpPr>
          <p:cNvPr id="3" name="Content Placeholder 2"/>
          <p:cNvSpPr>
            <a:spLocks noGrp="1"/>
          </p:cNvSpPr>
          <p:nvPr>
            <p:ph idx="1"/>
          </p:nvPr>
        </p:nvSpPr>
        <p:spPr/>
        <p:txBody>
          <a:bodyPr>
            <a:normAutofit/>
          </a:bodyPr>
          <a:lstStyle/>
          <a:p>
            <a:pPr>
              <a:lnSpc>
                <a:spcPct val="150000"/>
              </a:lnSpc>
            </a:pPr>
            <a:r>
              <a:rPr lang="en-US" dirty="0" smtClean="0"/>
              <a:t>Check PRE-REQUISITES for each class</a:t>
            </a:r>
            <a:endParaRPr lang="en-US" dirty="0"/>
          </a:p>
          <a:p>
            <a:pPr>
              <a:lnSpc>
                <a:spcPct val="150000"/>
              </a:lnSpc>
            </a:pPr>
            <a:r>
              <a:rPr lang="en-US" dirty="0" smtClean="0"/>
              <a:t>Pre-requisites: courses required before taking more advanced</a:t>
            </a:r>
            <a:r>
              <a:rPr lang="en-US" dirty="0"/>
              <a:t> </a:t>
            </a:r>
            <a:r>
              <a:rPr lang="en-US" dirty="0" smtClean="0"/>
              <a:t>courses in an area of study </a:t>
            </a:r>
          </a:p>
          <a:p>
            <a:pPr>
              <a:lnSpc>
                <a:spcPct val="150000"/>
              </a:lnSpc>
            </a:pPr>
            <a:r>
              <a:rPr lang="en-US" dirty="0" smtClean="0"/>
              <a:t>For example: cannot take FYS 211 before FYS 100 </a:t>
            </a:r>
          </a:p>
          <a:p>
            <a:pPr>
              <a:lnSpc>
                <a:spcPct val="150000"/>
              </a:lnSpc>
            </a:pPr>
            <a:r>
              <a:rPr lang="en-US" dirty="0" smtClean="0"/>
              <a:t>For Example: </a:t>
            </a:r>
            <a:r>
              <a:rPr lang="en-US" dirty="0"/>
              <a:t>P</a:t>
            </a:r>
            <a:r>
              <a:rPr lang="en-US" dirty="0" smtClean="0"/>
              <a:t>sychology </a:t>
            </a:r>
            <a:r>
              <a:rPr lang="en-US" dirty="0"/>
              <a:t>101 </a:t>
            </a:r>
            <a:r>
              <a:rPr lang="en-US" dirty="0" smtClean="0"/>
              <a:t>required before taking Psychology 250</a:t>
            </a:r>
          </a:p>
          <a:p>
            <a:pPr lvl="1">
              <a:lnSpc>
                <a:spcPct val="150000"/>
              </a:lnSpc>
            </a:pPr>
            <a:r>
              <a:rPr lang="en-US" dirty="0" smtClean="0"/>
              <a:t>Fail PSY 101? You cannot advance to PSY 250</a:t>
            </a:r>
          </a:p>
          <a:p>
            <a:pPr marL="0" indent="0">
              <a:buNone/>
            </a:pPr>
            <a:endParaRPr lang="en-US" b="1" dirty="0"/>
          </a:p>
          <a:p>
            <a:pPr marL="0" indent="0">
              <a:buNone/>
            </a:pPr>
            <a:endParaRPr lang="ru-RU" dirty="0"/>
          </a:p>
        </p:txBody>
      </p:sp>
    </p:spTree>
    <p:extLst>
      <p:ext uri="{BB962C8B-B14F-4D97-AF65-F5344CB8AC3E}">
        <p14:creationId xmlns:p14="http://schemas.microsoft.com/office/powerpoint/2010/main" val="3016169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Classes for SPRING 2020</a:t>
            </a:r>
            <a:endParaRPr lang="ru-RU" dirty="0"/>
          </a:p>
        </p:txBody>
      </p:sp>
      <p:sp>
        <p:nvSpPr>
          <p:cNvPr id="3" name="Content Placeholder 2"/>
          <p:cNvSpPr>
            <a:spLocks noGrp="1"/>
          </p:cNvSpPr>
          <p:nvPr>
            <p:ph idx="1"/>
          </p:nvPr>
        </p:nvSpPr>
        <p:spPr>
          <a:xfrm>
            <a:off x="457200" y="1772816"/>
            <a:ext cx="8229600" cy="4353347"/>
          </a:xfrm>
        </p:spPr>
        <p:txBody>
          <a:bodyPr/>
          <a:lstStyle/>
          <a:p>
            <a:r>
              <a:rPr lang="en-US" dirty="0" smtClean="0"/>
              <a:t>The current semester </a:t>
            </a:r>
            <a:r>
              <a:rPr lang="en-US" u="sng" dirty="0" smtClean="0"/>
              <a:t>List of Classes </a:t>
            </a:r>
            <a:r>
              <a:rPr lang="en-US" dirty="0" smtClean="0"/>
              <a:t>is posted on the AUCA website at the bottom of the Registrar webpage. Look for SPRING 2020 Registration.</a:t>
            </a:r>
          </a:p>
          <a:p>
            <a:pPr marL="0" indent="0">
              <a:buNone/>
            </a:pPr>
            <a:endParaRPr lang="en-US" sz="1600" dirty="0" smtClean="0"/>
          </a:p>
          <a:p>
            <a:pPr marL="0" indent="0">
              <a:buNone/>
            </a:pPr>
            <a:r>
              <a:rPr lang="en-US" dirty="0">
                <a:solidFill>
                  <a:srgbClr val="FF0000"/>
                </a:solidFill>
              </a:rPr>
              <a:t>https://</a:t>
            </a:r>
            <a:r>
              <a:rPr lang="en-US" dirty="0" smtClean="0">
                <a:solidFill>
                  <a:srgbClr val="FF0000"/>
                </a:solidFill>
              </a:rPr>
              <a:t>auca.kg/en</a:t>
            </a:r>
            <a:r>
              <a:rPr lang="en-US" dirty="0">
                <a:solidFill>
                  <a:srgbClr val="FF0000"/>
                </a:solidFill>
              </a:rPr>
              <a:t>/</a:t>
            </a:r>
            <a:r>
              <a:rPr lang="en-US" dirty="0" smtClean="0">
                <a:solidFill>
                  <a:srgbClr val="FF0000"/>
                </a:solidFill>
              </a:rPr>
              <a:t> p3819714029/ </a:t>
            </a:r>
          </a:p>
          <a:p>
            <a:pPr marL="0" indent="0">
              <a:buNone/>
            </a:pPr>
            <a:endParaRPr lang="ru-RU" dirty="0"/>
          </a:p>
        </p:txBody>
      </p:sp>
    </p:spTree>
    <p:extLst>
      <p:ext uri="{BB962C8B-B14F-4D97-AF65-F5344CB8AC3E}">
        <p14:creationId xmlns:p14="http://schemas.microsoft.com/office/powerpoint/2010/main" val="380389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Year Seminar </a:t>
            </a:r>
            <a:endParaRPr lang="ru-RU" dirty="0"/>
          </a:p>
        </p:txBody>
      </p:sp>
      <p:sp>
        <p:nvSpPr>
          <p:cNvPr id="3" name="Content Placeholder 2"/>
          <p:cNvSpPr>
            <a:spLocks noGrp="1"/>
          </p:cNvSpPr>
          <p:nvPr>
            <p:ph idx="1"/>
          </p:nvPr>
        </p:nvSpPr>
        <p:spPr>
          <a:xfrm>
            <a:off x="457200" y="1700808"/>
            <a:ext cx="8229600" cy="4425355"/>
          </a:xfrm>
        </p:spPr>
        <p:txBody>
          <a:bodyPr/>
          <a:lstStyle/>
          <a:p>
            <a:r>
              <a:rPr lang="en-US" dirty="0"/>
              <a:t>FYS I is offered </a:t>
            </a:r>
            <a:r>
              <a:rPr lang="en-US" b="1" u="sng" dirty="0" smtClean="0"/>
              <a:t>USUALLY </a:t>
            </a:r>
            <a:r>
              <a:rPr lang="en-US" dirty="0" smtClean="0"/>
              <a:t>in </a:t>
            </a:r>
            <a:r>
              <a:rPr lang="en-US" dirty="0"/>
              <a:t>Fall </a:t>
            </a:r>
            <a:r>
              <a:rPr lang="en-US" dirty="0" smtClean="0"/>
              <a:t>semester.</a:t>
            </a:r>
            <a:endParaRPr lang="en-US" dirty="0"/>
          </a:p>
          <a:p>
            <a:pPr lvl="1"/>
            <a:r>
              <a:rPr lang="en-US" dirty="0" smtClean="0"/>
              <a:t>Students who fail FYS I (receive an ‘F’ grade or W grade), must register for FYS I in Spring</a:t>
            </a:r>
            <a:r>
              <a:rPr lang="en-US" dirty="0" smtClean="0">
                <a:solidFill>
                  <a:srgbClr val="0070C0"/>
                </a:solidFill>
              </a:rPr>
              <a:t> 2020</a:t>
            </a:r>
            <a:r>
              <a:rPr lang="en-US" dirty="0" smtClean="0"/>
              <a:t>. </a:t>
            </a:r>
          </a:p>
          <a:p>
            <a:r>
              <a:rPr lang="en-US" dirty="0" smtClean="0"/>
              <a:t>FYS II is offered </a:t>
            </a:r>
            <a:r>
              <a:rPr lang="en-US" b="1" u="sng" dirty="0" smtClean="0"/>
              <a:t>USUALLY </a:t>
            </a:r>
            <a:r>
              <a:rPr lang="en-US" dirty="0" smtClean="0"/>
              <a:t>in Spring semester</a:t>
            </a:r>
            <a:r>
              <a:rPr lang="en-US" dirty="0"/>
              <a:t>. </a:t>
            </a:r>
          </a:p>
          <a:p>
            <a:pPr lvl="1"/>
            <a:r>
              <a:rPr lang="en-US" dirty="0" smtClean="0"/>
              <a:t>Students </a:t>
            </a:r>
            <a:r>
              <a:rPr lang="en-US" dirty="0"/>
              <a:t>who fail FYS II, must register for FYS II in </a:t>
            </a:r>
            <a:r>
              <a:rPr lang="en-US" dirty="0" smtClean="0">
                <a:solidFill>
                  <a:srgbClr val="0070C0"/>
                </a:solidFill>
              </a:rPr>
              <a:t>Fall 2020</a:t>
            </a:r>
            <a:r>
              <a:rPr lang="en-US" dirty="0" smtClean="0"/>
              <a:t>. </a:t>
            </a:r>
          </a:p>
          <a:p>
            <a:r>
              <a:rPr lang="en-US" dirty="0" smtClean="0"/>
              <a:t>Failing either FYS I or II (24 credits each) prevents you from continuing through your academic schedule smoothly in regards to the SYS requirement in Sophomore year.</a:t>
            </a:r>
          </a:p>
          <a:p>
            <a:r>
              <a:rPr lang="en-US" dirty="0" smtClean="0"/>
              <a:t>Please seek support from Academic Advising, WARC, Counseling Services, your family or your peers if you are struggling.</a:t>
            </a:r>
          </a:p>
          <a:p>
            <a:pPr lvl="1"/>
            <a:endParaRPr lang="en-US" dirty="0"/>
          </a:p>
          <a:p>
            <a:pPr lvl="1"/>
            <a:endParaRPr lang="en-US" dirty="0" smtClean="0"/>
          </a:p>
        </p:txBody>
      </p:sp>
    </p:spTree>
    <p:extLst>
      <p:ext uri="{BB962C8B-B14F-4D97-AF65-F5344CB8AC3E}">
        <p14:creationId xmlns:p14="http://schemas.microsoft.com/office/powerpoint/2010/main" val="29900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13691</TotalTime>
  <Words>2197</Words>
  <Application>Microsoft Office PowerPoint</Application>
  <PresentationFormat>On-screen Show (4:3)</PresentationFormat>
  <Paragraphs>225</Paragraphs>
  <Slides>35</Slides>
  <Notes>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Decatur</vt:lpstr>
      <vt:lpstr>Registration for SPRING 2020</vt:lpstr>
      <vt:lpstr>Registration schedule</vt:lpstr>
      <vt:lpstr>Approvals to be able to register</vt:lpstr>
      <vt:lpstr>Checklist</vt:lpstr>
      <vt:lpstr>Number of Credits</vt:lpstr>
      <vt:lpstr>Auditing </vt:lpstr>
      <vt:lpstr>Pre-Requisites </vt:lpstr>
      <vt:lpstr>List of Classes for SPRING 2020</vt:lpstr>
      <vt:lpstr>First Year Seminar </vt:lpstr>
      <vt:lpstr>Second Year Seminar</vt:lpstr>
      <vt:lpstr>Math Requirements</vt:lpstr>
      <vt:lpstr>Math Requirements</vt:lpstr>
      <vt:lpstr>Math requirement</vt:lpstr>
      <vt:lpstr>Math Requirements</vt:lpstr>
      <vt:lpstr>Math courses</vt:lpstr>
      <vt:lpstr>Math Requirements</vt:lpstr>
      <vt:lpstr>Russian and Kyrgyz</vt:lpstr>
      <vt:lpstr>Russian and Kyrgyz</vt:lpstr>
      <vt:lpstr>Kyrgyz Language and Literature</vt:lpstr>
      <vt:lpstr>Kyrgyz Language and Literature</vt:lpstr>
      <vt:lpstr>Schedule of sessions on Kyrgyz Language and Literature</vt:lpstr>
      <vt:lpstr>Philosophy and Manas Studies</vt:lpstr>
      <vt:lpstr>Foreign Languages </vt:lpstr>
      <vt:lpstr>Language Course Policy</vt:lpstr>
      <vt:lpstr>Bard College Diploma</vt:lpstr>
      <vt:lpstr>Sport class</vt:lpstr>
      <vt:lpstr>Sport class</vt:lpstr>
      <vt:lpstr>Individual courses for SPRING 2020</vt:lpstr>
      <vt:lpstr>History of Kyrgyzstan and Geography</vt:lpstr>
      <vt:lpstr>Add/Drop period</vt:lpstr>
      <vt:lpstr>“W” grade</vt:lpstr>
      <vt:lpstr>Academic and Department Advising </vt:lpstr>
      <vt:lpstr>WARC – Tutoring Resource</vt:lpstr>
      <vt:lpstr>Counseling Services</vt:lpstr>
      <vt:lpstr>Friendly Reminders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for Spring 2013</dc:title>
  <dc:creator>Gulnur Esenalieva</dc:creator>
  <cp:lastModifiedBy>Gulnur Esenalieva</cp:lastModifiedBy>
  <cp:revision>423</cp:revision>
  <cp:lastPrinted>2019-11-04T08:20:30Z</cp:lastPrinted>
  <dcterms:created xsi:type="dcterms:W3CDTF">2012-10-16T04:08:37Z</dcterms:created>
  <dcterms:modified xsi:type="dcterms:W3CDTF">2019-11-18T03:48:40Z</dcterms:modified>
</cp:coreProperties>
</file>